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68" r:id="rId11"/>
    <p:sldId id="269" r:id="rId12"/>
    <p:sldId id="271" r:id="rId13"/>
    <p:sldId id="270" r:id="rId14"/>
    <p:sldId id="265" r:id="rId15"/>
    <p:sldId id="26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64A"/>
    <a:srgbClr val="D45613"/>
    <a:srgbClr val="F19565"/>
    <a:srgbClr val="F8EF69"/>
    <a:srgbClr val="B9E4FA"/>
    <a:srgbClr val="A62954"/>
    <a:srgbClr val="A30600"/>
    <a:srgbClr val="1E7E5A"/>
    <a:srgbClr val="5F9A42"/>
    <a:srgbClr val="44A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281"/>
  </p:normalViewPr>
  <p:slideViewPr>
    <p:cSldViewPr snapToGrid="0" snapToObjects="1">
      <p:cViewPr varScale="1">
        <p:scale>
          <a:sx n="142" d="100"/>
          <a:sy n="142" d="100"/>
        </p:scale>
        <p:origin x="138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69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2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03E6F-EBA4-6141-85B4-7EF2D08CDDE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BDD3-1395-D349-B9C3-2A0124CA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32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A40B-06D8-7140-A6A0-5B1710C0791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845F5-CD01-7445-91E4-B216FDCC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4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2047" y="4343399"/>
            <a:ext cx="6347011" cy="4531659"/>
          </a:xfrm>
        </p:spPr>
        <p:txBody>
          <a:bodyPr/>
          <a:lstStyle/>
          <a:p>
            <a:r>
              <a:rPr lang="en-US" sz="2800" dirty="0"/>
              <a:t>Cannabis sector contributes $17 Billion </a:t>
            </a:r>
            <a:r>
              <a:rPr lang="en-US" sz="2800" dirty="0" err="1"/>
              <a:t>Cdn</a:t>
            </a:r>
            <a:r>
              <a:rPr lang="en-US" sz="2800" dirty="0"/>
              <a:t> to the GDP (13.5 US $)</a:t>
            </a:r>
          </a:p>
          <a:p>
            <a:r>
              <a:rPr lang="en-US" sz="2800" dirty="0"/>
              <a:t>Dairy industry contributes $20 billion cad to the GDP</a:t>
            </a:r>
          </a:p>
          <a:p>
            <a:endParaRPr lang="en-US" sz="2800" dirty="0"/>
          </a:p>
          <a:p>
            <a:r>
              <a:rPr lang="en-US" sz="2800" dirty="0"/>
              <a:t>Legal sales will exceed $4 billion in 2021</a:t>
            </a:r>
          </a:p>
          <a:p>
            <a:r>
              <a:rPr lang="en-US" sz="2800" dirty="0"/>
              <a:t>Illegal sales estimated at $4 billion</a:t>
            </a:r>
          </a:p>
          <a:p>
            <a:endParaRPr lang="en-US" sz="2800" dirty="0"/>
          </a:p>
          <a:p>
            <a:r>
              <a:rPr lang="en-US" sz="2800" dirty="0"/>
              <a:t>Wine sales are $8 billion </a:t>
            </a:r>
            <a:r>
              <a:rPr lang="en-US" sz="2800" dirty="0" err="1"/>
              <a:t>p;er</a:t>
            </a:r>
            <a:r>
              <a:rPr lang="en-US" sz="2800" dirty="0"/>
              <a:t> annum,  beer sales are 9.3 billion per annum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/>
              <a:t>The Industrial Hemp Regulations (IHR) define “industrial hemp” as a cannabis plant – or any part of that plant – in which the concentration of THC is 0.3% or less in the flowering heads and leaves. 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licence</a:t>
            </a:r>
            <a:r>
              <a:rPr lang="en-US" sz="2000" dirty="0"/>
              <a:t> from Health Canada is required to possess, cultivate, sell/provide, process, produce a derivative, import and/or export industrial hemp.</a:t>
            </a:r>
          </a:p>
          <a:p>
            <a:endParaRPr lang="en-US" sz="2000" dirty="0"/>
          </a:p>
          <a:p>
            <a:r>
              <a:rPr lang="en-US" sz="2000" b="1" dirty="0"/>
              <a:t>There are 1603 Starbucks locations in Canada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845F5-CD01-7445-91E4-B216FDCCC2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6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Hemp </a:t>
            </a:r>
            <a:r>
              <a:rPr lang="en-US" dirty="0" err="1"/>
              <a:t>licences</a:t>
            </a:r>
            <a:r>
              <a:rPr lang="en-US" dirty="0"/>
              <a:t> went from 542 in 2018 to 1269 in 2020, with some 22,000 hectares in cultivation (about 54,000 acres)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3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3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6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505E-BA48-C247-991D-C56996E38F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A629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7502F-06BA-1B4E-8378-7B5E4AC81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7016" y="4260645"/>
            <a:ext cx="504302" cy="678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158B2-AD9E-AE46-BC54-11A7EB727C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681" y="-6892"/>
            <a:ext cx="1527048" cy="318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5BDA1-8504-2042-AFB0-CAAE543C7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22367" y="-6892"/>
            <a:ext cx="1527048" cy="318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1ED44-B703-7B48-BE2B-BBD4EEE91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9415" y="-6892"/>
            <a:ext cx="1527048" cy="318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10E64F-82BA-3F49-B7FD-64C464C84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6463" y="-6892"/>
            <a:ext cx="1527048" cy="318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1B8B2-2903-C145-BC4E-9E2B14BC9A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103511" y="-6892"/>
            <a:ext cx="1527048" cy="318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8E1448-FE4D-924C-9D14-AF4E9785B9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0559" y="-6892"/>
            <a:ext cx="1527048" cy="3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D13-EEF7-2949-9FA0-30D37FA51A26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787C-3B61-7943-B5AD-2390F45E71F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629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46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A8C32-8439-7447-AFD3-F74500B0904E}"/>
              </a:ext>
            </a:extLst>
          </p:cNvPr>
          <p:cNvSpPr/>
          <p:nvPr userDrawn="1"/>
        </p:nvSpPr>
        <p:spPr>
          <a:xfrm>
            <a:off x="-1" y="-2"/>
            <a:ext cx="281460" cy="5143502"/>
          </a:xfrm>
          <a:prstGeom prst="rect">
            <a:avLst/>
          </a:prstGeom>
          <a:solidFill>
            <a:srgbClr val="A206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24EA-0BDD-D74D-AADA-A855578A1BE3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AD-1C4C-1141-AD76-E6C5B1CD4056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539-339A-4A45-A8A7-3F347F96798D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7899-E07C-6948-A8AC-0737C9864BB2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FC8-71C5-B044-B71B-426E908E079E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C86F-8417-C34D-9205-F97FFD942E58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96D-B1B7-4A44-A62E-A8C7BEB6B97D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79BB-22A1-0D42-AF3C-0C79BD317D5F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2D59-EFA6-0044-937C-3508ECA2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tanbenda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hyperlink" Target="http://www.plantlawy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F0A0-24B0-9E46-8DA8-861196CCB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Canada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BF644-97E5-404A-8848-18F3B8B89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Chilled Cannabis not Hot Hemp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14EF2-DA7C-E14B-B158-6919CC26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650C8D-9F6C-8F4D-B527-9AF5C48EEAA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41988C0-1385-8A47-B7A6-72C7429F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67" y="1050762"/>
            <a:ext cx="1601391" cy="160139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C4E35-42F8-C542-8C49-D0F1ECC9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Dr. Stan Benda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2CE691-F819-4743-B8B4-AABC0DF4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7507"/>
            <a:ext cx="264746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6DA1-8549-1244-B50C-B9D1739F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PACKAGING  – Plain Brown Paper Bag?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04ADE6-A377-1541-9AF6-5BBCE7B47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434" y="1546882"/>
            <a:ext cx="1859828" cy="2587229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5329C5-12AA-E648-A3FD-A3771AEC253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/>
          <a:srcRect l="2080" r="2080"/>
          <a:stretch/>
        </p:blipFill>
        <p:spPr>
          <a:xfrm>
            <a:off x="6795302" y="1546882"/>
            <a:ext cx="2093119" cy="290036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332CF6-6159-DB4C-81F0-EB81238897F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335262" y="1546882"/>
            <a:ext cx="4143375" cy="2993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Restrictions On Alcohol and Tobacco template for Cannabis</a:t>
            </a:r>
          </a:p>
          <a:p>
            <a:pPr lvl="1"/>
            <a:r>
              <a:rPr lang="en-US" sz="1500" dirty="0"/>
              <a:t>No branding</a:t>
            </a:r>
          </a:p>
          <a:p>
            <a:pPr lvl="1"/>
            <a:r>
              <a:rPr lang="en-US" sz="1500" dirty="0"/>
              <a:t>Package is a uniform </a:t>
            </a:r>
            <a:r>
              <a:rPr lang="en-US" sz="1500" dirty="0" err="1"/>
              <a:t>colour</a:t>
            </a:r>
            <a:r>
              <a:rPr lang="en-US" sz="1500" dirty="0"/>
              <a:t> must not be fluorescent or metallic</a:t>
            </a:r>
          </a:p>
          <a:p>
            <a:pPr lvl="1"/>
            <a:r>
              <a:rPr lang="en-US" sz="1500" dirty="0"/>
              <a:t>No hidden features</a:t>
            </a:r>
          </a:p>
          <a:p>
            <a:pPr lvl="1"/>
            <a:r>
              <a:rPr lang="en-US" sz="1500" dirty="0"/>
              <a:t>No image or information</a:t>
            </a:r>
          </a:p>
          <a:p>
            <a:pPr lvl="1"/>
            <a:r>
              <a:rPr lang="en-US" sz="1500" dirty="0"/>
              <a:t>No scent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4F0EEA-0088-5341-A723-35AF4680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650C8D-9F6C-8F4D-B527-9AF5C48EEA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EFB4BF5-2FAA-8444-8488-86195B03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9896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40EBB-831A-3641-BFD8-961E50E6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Cannabis Import / Export Permits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1ABF8-FACB-EE42-AD95-EB953F420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908" y="1265882"/>
            <a:ext cx="4368800" cy="30316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Must be for Medical or Scientific Purposes</a:t>
            </a:r>
          </a:p>
          <a:p>
            <a:pPr lvl="1"/>
            <a:r>
              <a:rPr lang="en-US" dirty="0"/>
              <a:t>To import must be the holder of a </a:t>
            </a:r>
            <a:r>
              <a:rPr lang="en-US" dirty="0" err="1"/>
              <a:t>licence</a:t>
            </a:r>
            <a:endParaRPr lang="en-US" dirty="0"/>
          </a:p>
          <a:p>
            <a:pPr lvl="1"/>
            <a:r>
              <a:rPr lang="en-US" dirty="0"/>
              <a:t>To export must be the holder of a </a:t>
            </a:r>
            <a:r>
              <a:rPr lang="en-US" dirty="0" err="1"/>
              <a:t>licence</a:t>
            </a:r>
            <a:endParaRPr lang="en-US" dirty="0"/>
          </a:p>
          <a:p>
            <a:pPr lvl="1"/>
            <a:r>
              <a:rPr lang="en-US" dirty="0"/>
              <a:t>Details about intended use; brand, quantity,</a:t>
            </a:r>
          </a:p>
          <a:p>
            <a:pPr lvl="1"/>
            <a:r>
              <a:rPr lang="en-US" dirty="0"/>
              <a:t>Minster may add conditions to permits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76C5CD-BA35-A146-B297-F9A2B030A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0901" y="1714161"/>
            <a:ext cx="1601391" cy="160139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0B13B-8A8B-334C-981D-D713F415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5A3AA-3A49-4346-96C1-3060056999D4}"/>
              </a:ext>
            </a:extLst>
          </p:cNvPr>
          <p:cNvSpPr txBox="1"/>
          <p:nvPr/>
        </p:nvSpPr>
        <p:spPr>
          <a:xfrm>
            <a:off x="5266730" y="3502981"/>
            <a:ext cx="3589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Contain THC in a concentration greater than 10 micrograms per gram.</a:t>
            </a:r>
            <a:endParaRPr lang="en-US" sz="135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D94DAA-45E9-5241-A396-EAD0CA39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1527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F679-0B82-2B47-9A97-5CEA2A8D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1DA35-9BB2-2549-82DF-B145D72FC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8" y="0"/>
            <a:ext cx="88445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DAF2-102A-2444-B4C9-540C12DB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E5B2F-DD0B-634A-8C6E-E252C1F8D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one protect a crop?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343AA-EC17-9447-B414-9D8CEE2E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0ACAD-9A11-B147-83BD-EEAFC457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20479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7E348-6A15-B14B-82EC-42E5408B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 &amp; Hemp IP Protection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245AC-7250-1F49-BC7C-B9108B1A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371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GENOTYPE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EB453A-7A68-C44B-81CC-C23135334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8681" y="2118202"/>
            <a:ext cx="3690576" cy="242217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Patent Act</a:t>
            </a:r>
          </a:p>
          <a:p>
            <a:pPr lvl="1"/>
            <a:r>
              <a:rPr lang="en-US" dirty="0"/>
              <a:t>Composition of Matter (synthetic gene)</a:t>
            </a:r>
          </a:p>
          <a:p>
            <a:pPr lvl="1"/>
            <a:r>
              <a:rPr lang="en-US" dirty="0"/>
              <a:t>Process</a:t>
            </a:r>
          </a:p>
          <a:p>
            <a:r>
              <a:rPr lang="en-US" sz="1800" dirty="0"/>
              <a:t>No GMO /CRISPR / Mutagenic issuances to date</a:t>
            </a:r>
          </a:p>
          <a:p>
            <a:r>
              <a:rPr lang="en-US" sz="1800" dirty="0"/>
              <a:t>Numerous cannabis process patents granted and pending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1439B2-1F8B-3646-80E2-A70B0BCE0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3686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PHENOTYPE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D143B1-67B8-D744-8711-BD0561C2E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9271" y="2116118"/>
            <a:ext cx="3795376" cy="242217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Plant Breeders Rights Act</a:t>
            </a:r>
          </a:p>
          <a:p>
            <a:pPr lvl="1"/>
            <a:r>
              <a:rPr lang="en-US" dirty="0"/>
              <a:t>Distinct, Uniform, Stable; UPOV</a:t>
            </a:r>
          </a:p>
          <a:p>
            <a:r>
              <a:rPr lang="en-US" sz="1800" dirty="0"/>
              <a:t>Numerous applications submitted; most abandoned</a:t>
            </a:r>
          </a:p>
          <a:p>
            <a:r>
              <a:rPr lang="en-US" sz="1800" dirty="0"/>
              <a:t>Hemp applications increased and prosecuted to registration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B6390-5D5A-4D48-ACD1-CC3BC62B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14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8F49A7-C50B-964A-BAC7-B2426DBC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946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5F7F16-00BA-2E4A-8A43-5942D8A1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76020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B5DDD-C5F6-C74B-ABA8-166FE20BB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406" y="2133601"/>
            <a:ext cx="3905626" cy="2495550"/>
          </a:xfrm>
        </p:spPr>
        <p:txBody>
          <a:bodyPr>
            <a:normAutofit/>
          </a:bodyPr>
          <a:lstStyle/>
          <a:p>
            <a:r>
              <a:rPr lang="en-US" dirty="0"/>
              <a:t>Dr. Stan Benda, BA., LL.B., LL.M., Ph.D.</a:t>
            </a:r>
          </a:p>
          <a:p>
            <a:r>
              <a:rPr lang="en-US" dirty="0">
                <a:hlinkClick r:id="rId3"/>
              </a:rPr>
              <a:t>stanbenda@gmail.com</a:t>
            </a:r>
            <a:endParaRPr lang="en-US" dirty="0"/>
          </a:p>
          <a:p>
            <a:r>
              <a:rPr lang="en-US" dirty="0"/>
              <a:t>416 728 4558</a:t>
            </a:r>
          </a:p>
          <a:p>
            <a:r>
              <a:rPr lang="en-US" dirty="0">
                <a:hlinkClick r:id="rId4"/>
              </a:rPr>
              <a:t>Plantlawyer.com</a:t>
            </a:r>
            <a:endParaRPr lang="en-US" dirty="0"/>
          </a:p>
          <a:p>
            <a:r>
              <a:rPr lang="en-US" dirty="0" err="1"/>
              <a:t>Plantlawyer.wordpress.com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E4ABD-495F-EF48-BC4D-34085271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9352788-AD50-1E4B-9E4C-029DBB4CB0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888" b="1888"/>
          <a:stretch>
            <a:fillRect/>
          </a:stretch>
        </p:blipFill>
        <p:spPr>
          <a:xfrm rot="5400000">
            <a:off x="5689997" y="1245394"/>
            <a:ext cx="2900363" cy="2093119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93EE6DB-346F-274E-A349-5F79AA39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197936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198A-5D62-6248-B003-AB83B522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51" y="1507468"/>
            <a:ext cx="5486400" cy="42505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1DF5F6C-0A03-E34B-A4A4-6FCE66AA73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703" r="4703"/>
          <a:stretch>
            <a:fillRect/>
          </a:stretch>
        </p:blipFill>
        <p:spPr>
          <a:xfrm>
            <a:off x="6314831" y="1329973"/>
            <a:ext cx="2004646" cy="24835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3E945-32C5-8946-B8ED-78A0FE98A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936871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Canadian Constitutional Framework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Cannabis Act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Regulated and Permitted Activities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Genetics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1ED91-B907-394F-8780-47243F37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DC0A1-629D-4E43-96E3-4D7977C7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41609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CBE0-4DF9-2243-AC84-9357A75E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8D6AF-2A6E-484E-B443-A4E476C6E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Peace Order and Good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A922E-F90F-704C-8F4D-B01C97F5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0CD6-F270-6D46-AC0E-2D1A8259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27922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7B25-52E4-F641-A6AC-B984D15F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Canada’s Constitution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A7DDD3D-5287-C04D-BCAE-FF58288EB2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3672" y="1561688"/>
            <a:ext cx="2033190" cy="2853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36423-10EB-A540-B0F8-317F3D657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4669" y="1561688"/>
            <a:ext cx="5754291" cy="2581140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Negotiated while the US Civil War raged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Key concept POGG – </a:t>
            </a:r>
            <a:r>
              <a:rPr lang="en-US" sz="1800" b="1" dirty="0"/>
              <a:t>Peace, Order and Good Governmen</a:t>
            </a:r>
            <a:r>
              <a:rPr lang="en-US" sz="1800" dirty="0"/>
              <a:t>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Approach – Central Government had the major power to avoid the US States’ Rights issues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Courts –  154 years of jurisprudence turned the approach on its head: the provinces have the bulk of the power.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A very balkanized country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C2EE5-ADBC-824F-94F8-C6CFB181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A47F9A6-40DF-6544-9E17-4A30F433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22645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36B25D-A2FB-AA4D-993C-7FE8C22C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What?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502A5C8-3BE8-784E-B858-B6F24A7EF4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6434009" y="1508110"/>
            <a:ext cx="2406382" cy="289601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559721-5C85-2F44-BE19-FB9EB359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00" y="1508110"/>
            <a:ext cx="5679281" cy="3031724"/>
          </a:xfrm>
        </p:spPr>
        <p:txBody>
          <a:bodyPr>
            <a:normAutofit/>
          </a:bodyPr>
          <a:lstStyle/>
          <a:p>
            <a:r>
              <a:rPr lang="en-US" sz="1800" dirty="0"/>
              <a:t>Federal Government has exclusive jurisdiction over Criminal Law (</a:t>
            </a:r>
            <a:r>
              <a:rPr lang="en-US" sz="1800" i="1" dirty="0" err="1"/>
              <a:t>mens</a:t>
            </a:r>
            <a:r>
              <a:rPr lang="en-US" sz="1800" i="1" dirty="0"/>
              <a:t> rea </a:t>
            </a:r>
            <a:r>
              <a:rPr lang="en-US" sz="1800" dirty="0"/>
              <a:t>offences)</a:t>
            </a:r>
          </a:p>
          <a:p>
            <a:r>
              <a:rPr lang="en-US" sz="1800" dirty="0"/>
              <a:t>Provinces have exclusive jurisdiction over property  &amp; civil rights; matters of a private or local nature</a:t>
            </a:r>
          </a:p>
          <a:p>
            <a:r>
              <a:rPr lang="en-US" sz="1800" dirty="0"/>
              <a:t>Both assigned jurisdiction over agriculture</a:t>
            </a:r>
          </a:p>
          <a:p>
            <a:r>
              <a:rPr lang="en-US" sz="1800" dirty="0"/>
              <a:t>Freedom of Expression </a:t>
            </a:r>
            <a:r>
              <a:rPr lang="en-US" sz="1800" u="sng" dirty="0"/>
              <a:t>in the commercial context </a:t>
            </a:r>
            <a:r>
              <a:rPr lang="en-US" sz="1800" dirty="0"/>
              <a:t>can be severely restricted: alcohol, tobacco,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6FFCD7-F5E2-824C-8BC3-5FE2C392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1BBF373-B239-1F4A-8FF7-2EAFC27D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9297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695D-AB8F-104A-9186-12294561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89C48-5D61-124F-9B68-3755C9C9D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Criminal and Regulatory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73A5-7E20-8F42-9B12-9A2E6640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F2171-B16E-B540-BECB-CC8A1502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38798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A847-956B-C24B-B60B-E61172A1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 Act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B3DA47-C0D4-E947-968B-DD2613D944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3655" y="1510904"/>
            <a:ext cx="1956684" cy="27753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D9362-B10A-0D46-B606-37BDB2EA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0394" y="1510904"/>
            <a:ext cx="5797154" cy="3028930"/>
          </a:xfrm>
        </p:spPr>
        <p:txBody>
          <a:bodyPr>
            <a:normAutofit fontScale="92500" lnSpcReduction="20000"/>
          </a:bodyPr>
          <a:lstStyle/>
          <a:p>
            <a:r>
              <a:rPr lang="en-US" sz="1950" dirty="0"/>
              <a:t>Cannabis was made illegal in 1923 </a:t>
            </a:r>
          </a:p>
          <a:p>
            <a:pPr lvl="1"/>
            <a:r>
              <a:rPr lang="en-US" sz="1425" dirty="0"/>
              <a:t>Roots in the Hague Opium Conference 1911-12</a:t>
            </a:r>
          </a:p>
          <a:p>
            <a:pPr lvl="1"/>
            <a:r>
              <a:rPr lang="en-US" sz="1425" dirty="0"/>
              <a:t>Put into the Narcotic Control Act 1961</a:t>
            </a:r>
          </a:p>
          <a:p>
            <a:pPr lvl="1"/>
            <a:r>
              <a:rPr lang="en-US" sz="1425" dirty="0"/>
              <a:t>This was in compliance with the Single Convention on Narcotic Drugs 1961</a:t>
            </a:r>
          </a:p>
          <a:p>
            <a:r>
              <a:rPr lang="en-US" sz="1950" dirty="0"/>
              <a:t>Medical Access legalized in 2001</a:t>
            </a:r>
          </a:p>
          <a:p>
            <a:r>
              <a:rPr lang="en-US" sz="1950" dirty="0"/>
              <a:t>Open use made legal in 2018</a:t>
            </a:r>
          </a:p>
          <a:p>
            <a:pPr lvl="1"/>
            <a:r>
              <a:rPr lang="en-US" sz="1575" dirty="0"/>
              <a:t>Production, distribution, sale, possession federal jurisdiction</a:t>
            </a:r>
          </a:p>
          <a:p>
            <a:pPr lvl="1"/>
            <a:r>
              <a:rPr lang="en-US" sz="1575" dirty="0"/>
              <a:t>Retail or consumer falls within provincial jurisdiction</a:t>
            </a:r>
          </a:p>
          <a:p>
            <a:r>
              <a:rPr lang="en-US" sz="1950" dirty="0"/>
              <a:t>In 2020, </a:t>
            </a:r>
            <a:r>
              <a:rPr lang="en-US" sz="1950" b="1" dirty="0"/>
              <a:t>edibles, extracts, </a:t>
            </a:r>
            <a:r>
              <a:rPr lang="en-US" sz="1950" dirty="0"/>
              <a:t>and</a:t>
            </a:r>
            <a:r>
              <a:rPr lang="en-US" sz="1950" b="1" dirty="0"/>
              <a:t> topicals </a:t>
            </a:r>
            <a:r>
              <a:rPr lang="en-US" sz="1950" dirty="0"/>
              <a:t>became legal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139EB-6F91-454B-95E8-378621D3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C13B0-31D5-F046-B73F-59CC463C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16956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EC0B110-04B0-7D4B-B8FD-997042EF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REGULATION – </a:t>
            </a:r>
            <a:r>
              <a:rPr lang="en-US" sz="4000" dirty="0"/>
              <a:t>Licensing</a:t>
            </a:r>
            <a:r>
              <a:rPr lang="en-US" dirty="0"/>
              <a:t>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4C4C2FE-68B2-1D44-B1D3-B2E622AEA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5230" y="1591866"/>
            <a:ext cx="2340152" cy="2947967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DBE8F8-E2BC-8B4F-876F-E332579F5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6913" y="1489472"/>
            <a:ext cx="5106719" cy="3128963"/>
          </a:xfrm>
        </p:spPr>
        <p:txBody>
          <a:bodyPr>
            <a:normAutofit/>
          </a:bodyPr>
          <a:lstStyle/>
          <a:p>
            <a:r>
              <a:rPr lang="en-US" sz="1800" dirty="0"/>
              <a:t>Cultivation  </a:t>
            </a:r>
          </a:p>
          <a:p>
            <a:pPr lvl="1"/>
            <a:r>
              <a:rPr lang="en-US" sz="1650" dirty="0"/>
              <a:t>indoor / outdoor; 41 outdoor licenses March 2020</a:t>
            </a:r>
          </a:p>
          <a:p>
            <a:r>
              <a:rPr lang="en-US" sz="1800" dirty="0"/>
              <a:t>Micro-cultivation</a:t>
            </a:r>
          </a:p>
          <a:p>
            <a:r>
              <a:rPr lang="en-US" sz="1800" dirty="0"/>
              <a:t>Nursery</a:t>
            </a:r>
          </a:p>
          <a:p>
            <a:r>
              <a:rPr lang="en-US" sz="1800" dirty="0"/>
              <a:t>Processing</a:t>
            </a:r>
          </a:p>
          <a:p>
            <a:r>
              <a:rPr lang="en-US" sz="1800" dirty="0"/>
              <a:t>Analytical Testing</a:t>
            </a:r>
          </a:p>
          <a:p>
            <a:r>
              <a:rPr lang="en-US" sz="1800" dirty="0"/>
              <a:t>Medical Purposes</a:t>
            </a:r>
          </a:p>
          <a:p>
            <a:r>
              <a:rPr lang="en-US" sz="1800" dirty="0"/>
              <a:t>Research</a:t>
            </a:r>
          </a:p>
          <a:p>
            <a:endParaRPr lang="en-US" sz="1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1850C8-04D9-4D41-9901-E92E5409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8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486655A-A17C-CD4A-94A8-32AFB90C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4953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76A700-257C-1B4F-8716-47211BE8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Regulation - Security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4034452-2CB9-E84E-89C0-C179ABF41C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6913" y="1618060"/>
            <a:ext cx="2117060" cy="2793071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2851966-36AB-FF4C-8B91-1FC20C3DF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3103" y="1618060"/>
            <a:ext cx="4758036" cy="2581140"/>
          </a:xfrm>
        </p:spPr>
        <p:txBody>
          <a:bodyPr/>
          <a:lstStyle/>
          <a:p>
            <a:r>
              <a:rPr lang="en-US" sz="1800" dirty="0"/>
              <a:t>Site design</a:t>
            </a:r>
          </a:p>
          <a:p>
            <a:r>
              <a:rPr lang="en-US" sz="1800" dirty="0"/>
              <a:t>Visual Monitoring</a:t>
            </a:r>
          </a:p>
          <a:p>
            <a:r>
              <a:rPr lang="en-US" sz="1800" dirty="0"/>
              <a:t>Intrusion Detection &amp; Monitoring</a:t>
            </a:r>
          </a:p>
          <a:p>
            <a:r>
              <a:rPr lang="en-US" sz="1800" dirty="0"/>
              <a:t>Record Keeping</a:t>
            </a:r>
          </a:p>
          <a:p>
            <a:r>
              <a:rPr lang="en-US" sz="1800" dirty="0"/>
              <a:t>Restricted Access</a:t>
            </a:r>
          </a:p>
          <a:p>
            <a:r>
              <a:rPr lang="en-US" sz="1800" dirty="0"/>
              <a:t>Physical Barriers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E2F1366-63FA-2843-9D31-8D64AAF2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0C8D-9F6C-8F4D-B527-9AF5C48EEAA9}" type="slidenum">
              <a:rPr lang="en-US" smtClean="0"/>
              <a:t>9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54D96D-8362-3B45-88B6-AB2EEA03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Stan Benda</a:t>
            </a:r>
          </a:p>
        </p:txBody>
      </p:sp>
    </p:spTree>
    <p:extLst>
      <p:ext uri="{BB962C8B-B14F-4D97-AF65-F5344CB8AC3E}">
        <p14:creationId xmlns:p14="http://schemas.microsoft.com/office/powerpoint/2010/main" val="40385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017 Food Advertising Conference Speak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nnabis Conference Speaker Slide  -  Read-Only" id="{77101D6A-2E9E-4B27-9563-90F77A6092D8}" vid="{CCB9628A-876A-459E-86F5-B79C1B6EFB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Cannabis Conference Speaker Slide</Template>
  <TotalTime>13012</TotalTime>
  <Words>701</Words>
  <Application>Microsoft Office PowerPoint</Application>
  <PresentationFormat>On-screen Show (16:9)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2017 Food Advertising Conference Speaker Slide</vt:lpstr>
      <vt:lpstr>Canada </vt:lpstr>
      <vt:lpstr>Overview</vt:lpstr>
      <vt:lpstr>CONSTITUTION</vt:lpstr>
      <vt:lpstr>Canada’s Constitution</vt:lpstr>
      <vt:lpstr>Who Has What?</vt:lpstr>
      <vt:lpstr>CANNABIS ACT</vt:lpstr>
      <vt:lpstr>Cannabis Act</vt:lpstr>
      <vt:lpstr>FEDERAL REGULATION – Licensing </vt:lpstr>
      <vt:lpstr>Federal Regulation - Security</vt:lpstr>
      <vt:lpstr>PACKAGING  – Plain Brown Paper Bag?</vt:lpstr>
      <vt:lpstr>Cannabis Import / Export Permits</vt:lpstr>
      <vt:lpstr>PowerPoint Presentation</vt:lpstr>
      <vt:lpstr>Intellectual Property</vt:lpstr>
      <vt:lpstr>Cannabis &amp; Hemp IP Protection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Coleen Carney</dc:creator>
  <cp:lastModifiedBy>Coleen Carney</cp:lastModifiedBy>
  <cp:revision>7</cp:revision>
  <cp:lastPrinted>2017-02-21T16:51:08Z</cp:lastPrinted>
  <dcterms:created xsi:type="dcterms:W3CDTF">2020-11-13T19:26:43Z</dcterms:created>
  <dcterms:modified xsi:type="dcterms:W3CDTF">2021-12-01T13:59:06Z</dcterms:modified>
</cp:coreProperties>
</file>