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73" r:id="rId2"/>
    <p:sldId id="333" r:id="rId3"/>
    <p:sldId id="335" r:id="rId4"/>
    <p:sldId id="340" r:id="rId5"/>
    <p:sldId id="339" r:id="rId6"/>
    <p:sldId id="312" r:id="rId7"/>
    <p:sldId id="314" r:id="rId8"/>
    <p:sldId id="315" r:id="rId9"/>
    <p:sldId id="280" r:id="rId10"/>
    <p:sldId id="342" r:id="rId11"/>
    <p:sldId id="358" r:id="rId12"/>
    <p:sldId id="361" r:id="rId13"/>
    <p:sldId id="363" r:id="rId14"/>
    <p:sldId id="351" r:id="rId15"/>
    <p:sldId id="323" r:id="rId16"/>
    <p:sldId id="355" r:id="rId17"/>
    <p:sldId id="353" r:id="rId18"/>
    <p:sldId id="350" r:id="rId19"/>
    <p:sldId id="332" r:id="rId20"/>
    <p:sldId id="319" r:id="rId21"/>
    <p:sldId id="321" r:id="rId22"/>
    <p:sldId id="359" r:id="rId23"/>
    <p:sldId id="307" r:id="rId24"/>
    <p:sldId id="362" r:id="rId25"/>
    <p:sldId id="364" r:id="rId26"/>
    <p:sldId id="316" r:id="rId27"/>
    <p:sldId id="360" r:id="rId28"/>
    <p:sldId id="325" r:id="rId29"/>
    <p:sldId id="341" r:id="rId30"/>
    <p:sldId id="356" r:id="rId31"/>
    <p:sldId id="354" r:id="rId32"/>
    <p:sldId id="308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F87"/>
    <a:srgbClr val="D7F5C7"/>
    <a:srgbClr val="D6E1BD"/>
    <a:srgbClr val="394169"/>
    <a:srgbClr val="F4F7ED"/>
    <a:srgbClr val="EEF5F6"/>
    <a:srgbClr val="E5F5FF"/>
    <a:srgbClr val="2D3571"/>
    <a:srgbClr val="2F446F"/>
    <a:srgbClr val="047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761" autoAdjust="0"/>
  </p:normalViewPr>
  <p:slideViewPr>
    <p:cSldViewPr showGuides="1">
      <p:cViewPr varScale="1">
        <p:scale>
          <a:sx n="67" d="100"/>
          <a:sy n="67" d="100"/>
        </p:scale>
        <p:origin x="912" y="48"/>
      </p:cViewPr>
      <p:guideLst>
        <p:guide orient="horz" pos="4319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8" d="100"/>
        <a:sy n="58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8FDB5A5-F603-4653-A601-F121BC6177D5}" type="datetimeFigureOut">
              <a:rPr lang="en-US"/>
              <a:pPr>
                <a:defRPr/>
              </a:pPr>
              <a:t>11/2/2018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DA159B-6109-4B83-ACB8-8733AC857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91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13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7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0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53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86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94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3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745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90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1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3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0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39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59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A4E292-40B4-4D10-A879-BE089836671B}" type="slidenum">
              <a:rPr lang="pt-BR" altLang="en-US" smtClean="0"/>
              <a:pPr eaLnBrk="1" hangingPunct="1"/>
              <a:t>24</a:t>
            </a:fld>
            <a:endParaRPr lang="pt-BR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759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39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878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29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56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020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A4E292-40B4-4D10-A879-BE089836671B}" type="slidenum">
              <a:rPr lang="pt-BR" altLang="en-US" smtClean="0"/>
              <a:pPr eaLnBrk="1" hangingPunct="1"/>
              <a:t>32</a:t>
            </a:fld>
            <a:endParaRPr lang="pt-BR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0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5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A159B-6109-4B83-ACB8-8733AC8573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469597-FFF9-48C7-B9A5-BCA5E6509DC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3695" indent="-30038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6588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9894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200" indent="-23997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506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812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311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424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FF4BC-E559-4E0D-9145-424DFA4E12CB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2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536" y="402860"/>
            <a:ext cx="7069663" cy="1470025"/>
          </a:xfrm>
        </p:spPr>
        <p:txBody>
          <a:bodyPr/>
          <a:lstStyle>
            <a:lvl1pPr>
              <a:defRPr b="1">
                <a:solidFill>
                  <a:srgbClr val="0470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965" y="212428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8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5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9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7" y="4406900"/>
            <a:ext cx="7290904" cy="1362075"/>
          </a:xfrm>
        </p:spPr>
        <p:txBody>
          <a:bodyPr anchor="t">
            <a:normAutofit/>
          </a:bodyPr>
          <a:lstStyle>
            <a:lvl1pPr algn="l">
              <a:defRPr sz="3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8537" y="2906713"/>
            <a:ext cx="729090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110789" y="1600200"/>
            <a:ext cx="3576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7757" y="1600200"/>
            <a:ext cx="33943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758" y="1535113"/>
            <a:ext cx="348672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758" y="2174875"/>
            <a:ext cx="3486727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200073" y="1535113"/>
            <a:ext cx="348672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5200073" y="2174875"/>
            <a:ext cx="3486727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4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1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8" y="273050"/>
            <a:ext cx="26831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818" y="273050"/>
            <a:ext cx="441498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8538" y="1435100"/>
            <a:ext cx="26831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7758" y="274638"/>
            <a:ext cx="73090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758" y="1600200"/>
            <a:ext cx="73090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85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118DC12-8CD7-CB4F-B5E5-E85F1C4BD7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371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9E9DDF-76FB-AE46-844D-91626B5EF9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2813"/>
            <a:ext cx="1219199" cy="6821135"/>
          </a:xfrm>
          <a:prstGeom prst="rect">
            <a:avLst/>
          </a:prstGeom>
          <a:gradFill flip="none" rotWithShape="1">
            <a:gsLst>
              <a:gs pos="38000">
                <a:srgbClr val="0D5C83"/>
              </a:gs>
              <a:gs pos="9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IH_NIDA_Vertical_Logo_Whi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" y="5907632"/>
            <a:ext cx="859565" cy="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idan.hampson@nih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inicaltrials.gov/show/NCT0209137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linicaltrials.gov/show/NCT0222456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9F9DEF-4F05-4111-BF9E-20932175F11E}"/>
              </a:ext>
            </a:extLst>
          </p:cNvPr>
          <p:cNvSpPr/>
          <p:nvPr/>
        </p:nvSpPr>
        <p:spPr>
          <a:xfrm>
            <a:off x="1577590" y="1371600"/>
            <a:ext cx="7109210" cy="390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96173" y="0"/>
            <a:ext cx="7959762" cy="6858000"/>
          </a:xfrm>
          <a:prstGeom prst="rect">
            <a:avLst/>
          </a:prstGeom>
          <a:solidFill>
            <a:srgbClr val="D7F5C7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62010" y="435893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Cannabis Pharmacology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87166-391B-4BA0-BC76-BAAA2F6C1E73}"/>
              </a:ext>
            </a:extLst>
          </p:cNvPr>
          <p:cNvSpPr txBox="1"/>
          <p:nvPr/>
        </p:nvSpPr>
        <p:spPr>
          <a:xfrm>
            <a:off x="2502881" y="3733800"/>
            <a:ext cx="4865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Aidan Hampson PhD.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Special Content Expert on Cannabis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Division of Therapeutics &amp; Medical Consequences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National Institute on Drug Abuse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u="sng" dirty="0">
                <a:hlinkClick r:id="rId3"/>
              </a:rPr>
              <a:t>aidan.hampson@nih.gov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A65E2-7611-49F7-8CA9-4D5A5C914807}"/>
              </a:ext>
            </a:extLst>
          </p:cNvPr>
          <p:cNvSpPr txBox="1"/>
          <p:nvPr/>
        </p:nvSpPr>
        <p:spPr>
          <a:xfrm>
            <a:off x="1259872" y="5427583"/>
            <a:ext cx="78841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Disclosures: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Any opinions expressed are my own and may/not represent an official position of the  National Institute on Drug Abuse.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 am the first author of </a:t>
            </a:r>
            <a:r>
              <a:rPr lang="en-US" sz="1600" dirty="0" err="1">
                <a:solidFill>
                  <a:schemeClr val="tx2"/>
                </a:solidFill>
              </a:rPr>
              <a:t>USPatent</a:t>
            </a:r>
            <a:r>
              <a:rPr lang="en-US" sz="1600" dirty="0">
                <a:solidFill>
                  <a:schemeClr val="tx2"/>
                </a:solidFill>
              </a:rPr>
              <a:t> #6630507, </a:t>
            </a:r>
            <a:r>
              <a:rPr lang="en-US" sz="1600" i="1" dirty="0">
                <a:solidFill>
                  <a:schemeClr val="tx2"/>
                </a:solidFill>
              </a:rPr>
              <a:t>“Cannabinoids as Antioxidants and Neuroprotectants.”, </a:t>
            </a:r>
            <a:r>
              <a:rPr lang="en-US" sz="1600" dirty="0">
                <a:solidFill>
                  <a:schemeClr val="tx2"/>
                </a:solidFill>
              </a:rPr>
              <a:t>currently licensed by HHS to </a:t>
            </a:r>
            <a:r>
              <a:rPr lang="en-US" sz="1600" dirty="0" err="1">
                <a:solidFill>
                  <a:schemeClr val="tx2"/>
                </a:solidFill>
              </a:rPr>
              <a:t>Kannalife</a:t>
            </a:r>
            <a:r>
              <a:rPr lang="en-US" sz="1600" dirty="0">
                <a:solidFill>
                  <a:schemeClr val="tx2"/>
                </a:solidFill>
              </a:rPr>
              <a:t> Sciences”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1939E-928C-44FD-B11D-F858D077D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831" y="1664507"/>
            <a:ext cx="6365969" cy="18386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32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38922" y="0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66800" y="17526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THC / CBD absorption and metabolism: smoking vs eating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575848-5329-4077-95C9-13F53BB2BFD3}"/>
              </a:ext>
            </a:extLst>
          </p:cNvPr>
          <p:cNvSpPr/>
          <p:nvPr/>
        </p:nvSpPr>
        <p:spPr>
          <a:xfrm>
            <a:off x="1181847" y="6457890"/>
            <a:ext cx="7809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Free and Glucuronide Whole Blood Cannabinoids' Pharmacokinetics after Controlled Smoked, Vaporized, and Oral Cannabis Administration in Frequent and Occasional Cannabis Users: Identification of Recent Cannabis Intake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Newmeye</a:t>
            </a:r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Chem. 2016 62(12):1579-1592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084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38922" y="-2912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946E4-A5EF-47E3-8037-0A650A14C547}"/>
              </a:ext>
            </a:extLst>
          </p:cNvPr>
          <p:cNvSpPr/>
          <p:nvPr/>
        </p:nvSpPr>
        <p:spPr>
          <a:xfrm>
            <a:off x="1447801" y="874188"/>
            <a:ext cx="7315200" cy="575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66800" y="166302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457200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Drug Ingestion via Lungs or Stomach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6054CE-DF8F-4020-B33D-6158E59B1897}"/>
              </a:ext>
            </a:extLst>
          </p:cNvPr>
          <p:cNvGrpSpPr/>
          <p:nvPr/>
        </p:nvGrpSpPr>
        <p:grpSpPr>
          <a:xfrm>
            <a:off x="2133601" y="1752600"/>
            <a:ext cx="5864593" cy="2260227"/>
            <a:chOff x="1825375" y="1752600"/>
            <a:chExt cx="5864593" cy="22602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5ED383-51EE-458C-9D8E-3751D59FB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922" y="1752600"/>
              <a:ext cx="3422046" cy="226022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3A7B44-AAE1-418E-941B-1C9D843F4CA8}"/>
                </a:ext>
              </a:extLst>
            </p:cNvPr>
            <p:cNvSpPr txBox="1"/>
            <p:nvPr/>
          </p:nvSpPr>
          <p:spPr>
            <a:xfrm>
              <a:off x="1825375" y="2455373"/>
              <a:ext cx="2518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Inhaled THC is rapidly distributed to all organs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EE50CA-232A-49BB-B638-32EA6DEE8B2C}"/>
              </a:ext>
            </a:extLst>
          </p:cNvPr>
          <p:cNvGrpSpPr/>
          <p:nvPr/>
        </p:nvGrpSpPr>
        <p:grpSpPr>
          <a:xfrm>
            <a:off x="5899683" y="3564054"/>
            <a:ext cx="809343" cy="492889"/>
            <a:chOff x="5594882" y="3564054"/>
            <a:chExt cx="809343" cy="4928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A62B7F-DD8E-44C3-A45B-EDF138CDA604}"/>
                </a:ext>
              </a:extLst>
            </p:cNvPr>
            <p:cNvSpPr/>
            <p:nvPr/>
          </p:nvSpPr>
          <p:spPr>
            <a:xfrm>
              <a:off x="5642225" y="3797433"/>
              <a:ext cx="762000" cy="241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E0B60C-0398-43D8-9499-27D16AF06240}"/>
                </a:ext>
              </a:extLst>
            </p:cNvPr>
            <p:cNvSpPr/>
            <p:nvPr/>
          </p:nvSpPr>
          <p:spPr>
            <a:xfrm>
              <a:off x="5924367" y="3564054"/>
              <a:ext cx="324034" cy="448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400947F-2741-423F-AB3A-CA8B6C85C185}"/>
                </a:ext>
              </a:extLst>
            </p:cNvPr>
            <p:cNvSpPr/>
            <p:nvPr/>
          </p:nvSpPr>
          <p:spPr>
            <a:xfrm>
              <a:off x="5594882" y="3608170"/>
              <a:ext cx="324034" cy="448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58AF63-2544-4192-8E74-0395DC3DA39E}"/>
              </a:ext>
            </a:extLst>
          </p:cNvPr>
          <p:cNvGrpSpPr/>
          <p:nvPr/>
        </p:nvGrpSpPr>
        <p:grpSpPr>
          <a:xfrm>
            <a:off x="1573464" y="2971800"/>
            <a:ext cx="6960936" cy="3159286"/>
            <a:chOff x="1268663" y="2983136"/>
            <a:chExt cx="6960936" cy="3215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910DAE-ABE3-458D-B112-CECF438710CF}"/>
                </a:ext>
              </a:extLst>
            </p:cNvPr>
            <p:cNvSpPr txBox="1"/>
            <p:nvPr/>
          </p:nvSpPr>
          <p:spPr>
            <a:xfrm>
              <a:off x="5486399" y="3744698"/>
              <a:ext cx="2743200" cy="150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All blood from the digestive system, is filtered by the liver (site of most metabolism)  before reaching other organs.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145F51-B1FD-405C-AA1B-71802629F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8663" y="3441251"/>
              <a:ext cx="4274704" cy="2757089"/>
            </a:xfrm>
            <a:prstGeom prst="rect">
              <a:avLst/>
            </a:prstGeom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D06D068C-6420-4FE2-9077-B04746FD6DBF}"/>
                </a:ext>
              </a:extLst>
            </p:cNvPr>
            <p:cNvSpPr/>
            <p:nvPr/>
          </p:nvSpPr>
          <p:spPr>
            <a:xfrm rot="2559606">
              <a:off x="4379406" y="2983136"/>
              <a:ext cx="207408" cy="924148"/>
            </a:xfrm>
            <a:prstGeom prst="downArrow">
              <a:avLst>
                <a:gd name="adj1" fmla="val 24099"/>
                <a:gd name="adj2" fmla="val 820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C980D94-D470-4E8F-963A-76A54FCA6680}"/>
              </a:ext>
            </a:extLst>
          </p:cNvPr>
          <p:cNvSpPr/>
          <p:nvPr/>
        </p:nvSpPr>
        <p:spPr>
          <a:xfrm>
            <a:off x="4479557" y="5540206"/>
            <a:ext cx="378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This is called “First Pass Metabolism” </a:t>
            </a:r>
          </a:p>
        </p:txBody>
      </p:sp>
    </p:spTree>
    <p:extLst>
      <p:ext uri="{BB962C8B-B14F-4D97-AF65-F5344CB8AC3E}">
        <p14:creationId xmlns:p14="http://schemas.microsoft.com/office/powerpoint/2010/main" val="36981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0035 -0.12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38922" y="0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4F98D9-087E-4805-92DD-EC206415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03" y="1167900"/>
            <a:ext cx="4093748" cy="5036403"/>
          </a:xfrm>
          <a:prstGeom prst="rect">
            <a:avLst/>
          </a:prstGeom>
        </p:spPr>
      </p:pic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447800" y="66654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THC Pharmacokinetics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575848-5329-4077-95C9-13F53BB2BFD3}"/>
              </a:ext>
            </a:extLst>
          </p:cNvPr>
          <p:cNvSpPr/>
          <p:nvPr/>
        </p:nvSpPr>
        <p:spPr>
          <a:xfrm>
            <a:off x="1181847" y="6457890"/>
            <a:ext cx="7809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Free and Glucuronide Whole Blood Cannabinoids' Pharmacokinetics after Controlled Smoked, Vaporized, and Oral Cannabis Administration in Frequent and Occasional Cannabis Users: Identification of Recent Cannabis Intake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Newmeyer et al.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 Chem. 2016 62(12):1579-1592</a:t>
            </a: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5D57B9-6695-4584-90BC-5488CBDBDEFD}"/>
              </a:ext>
            </a:extLst>
          </p:cNvPr>
          <p:cNvCxnSpPr>
            <a:cxnSpLocks/>
          </p:cNvCxnSpPr>
          <p:nvPr/>
        </p:nvCxnSpPr>
        <p:spPr>
          <a:xfrm>
            <a:off x="2653545" y="4800600"/>
            <a:ext cx="130885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33A0FB-0D3D-4756-945D-EB8CD682C580}"/>
              </a:ext>
            </a:extLst>
          </p:cNvPr>
          <p:cNvCxnSpPr>
            <a:cxnSpLocks/>
          </p:cNvCxnSpPr>
          <p:nvPr/>
        </p:nvCxnSpPr>
        <p:spPr>
          <a:xfrm>
            <a:off x="2657090" y="2641833"/>
            <a:ext cx="13815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2BE4-E1FB-4A0B-9677-2D620E5EA125}"/>
              </a:ext>
            </a:extLst>
          </p:cNvPr>
          <p:cNvCxnSpPr>
            <a:cxnSpLocks/>
          </p:cNvCxnSpPr>
          <p:nvPr/>
        </p:nvCxnSpPr>
        <p:spPr>
          <a:xfrm>
            <a:off x="2653545" y="4953000"/>
            <a:ext cx="546855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963C76-4BDC-4790-97F3-F55FEE8E7D5E}"/>
              </a:ext>
            </a:extLst>
          </p:cNvPr>
          <p:cNvCxnSpPr>
            <a:cxnSpLocks/>
          </p:cNvCxnSpPr>
          <p:nvPr/>
        </p:nvCxnSpPr>
        <p:spPr>
          <a:xfrm>
            <a:off x="2658585" y="2286000"/>
            <a:ext cx="465615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757C82-1FDA-430F-9D90-CC68F8E82BF4}"/>
              </a:ext>
            </a:extLst>
          </p:cNvPr>
          <p:cNvSpPr txBox="1"/>
          <p:nvPr/>
        </p:nvSpPr>
        <p:spPr>
          <a:xfrm rot="16200000">
            <a:off x="2103269" y="2458832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ug</a:t>
            </a:r>
            <a:r>
              <a:rPr lang="en-US" sz="1400" dirty="0"/>
              <a:t>/L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5CE9F-FFE3-4581-A712-163258FD7049}"/>
              </a:ext>
            </a:extLst>
          </p:cNvPr>
          <p:cNvSpPr txBox="1"/>
          <p:nvPr/>
        </p:nvSpPr>
        <p:spPr>
          <a:xfrm rot="16200000">
            <a:off x="2103269" y="4617869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ug</a:t>
            </a:r>
            <a:r>
              <a:rPr lang="en-US" sz="1400" dirty="0"/>
              <a:t>/L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C60D6C-21D4-4FFD-B9ED-9C04A6C1E0AC}"/>
              </a:ext>
            </a:extLst>
          </p:cNvPr>
          <p:cNvSpPr/>
          <p:nvPr/>
        </p:nvSpPr>
        <p:spPr>
          <a:xfrm>
            <a:off x="6089035" y="3906390"/>
            <a:ext cx="297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Oral administration results in more  </a:t>
            </a:r>
            <a:r>
              <a:rPr lang="en-US" i="1" dirty="0">
                <a:solidFill>
                  <a:schemeClr val="tx2"/>
                </a:solidFill>
              </a:rPr>
              <a:t>first pass </a:t>
            </a:r>
            <a:r>
              <a:rPr lang="en-US" dirty="0">
                <a:solidFill>
                  <a:schemeClr val="tx2"/>
                </a:solidFill>
              </a:rPr>
              <a:t>metabolism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ACC8F8-2D34-4F72-8975-1B32A977902F}"/>
              </a:ext>
            </a:extLst>
          </p:cNvPr>
          <p:cNvSpPr/>
          <p:nvPr/>
        </p:nvSpPr>
        <p:spPr>
          <a:xfrm>
            <a:off x="3200400" y="4001869"/>
            <a:ext cx="234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11-OH THC: a marker of liver metabolism.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D65A7-19DA-45BD-A08C-16BC9712C0D0}"/>
              </a:ext>
            </a:extLst>
          </p:cNvPr>
          <p:cNvSpPr/>
          <p:nvPr/>
        </p:nvSpPr>
        <p:spPr>
          <a:xfrm>
            <a:off x="1779227" y="1064792"/>
            <a:ext cx="4309808" cy="2936071"/>
          </a:xfrm>
          <a:prstGeom prst="rect">
            <a:avLst/>
          </a:prstGeom>
          <a:solidFill>
            <a:srgbClr val="D7F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126C55-FF04-48B8-AF3F-F2B94B915BA3}"/>
              </a:ext>
            </a:extLst>
          </p:cNvPr>
          <p:cNvSpPr/>
          <p:nvPr/>
        </p:nvSpPr>
        <p:spPr>
          <a:xfrm>
            <a:off x="1732236" y="3971799"/>
            <a:ext cx="4356799" cy="2261569"/>
          </a:xfrm>
          <a:prstGeom prst="rect">
            <a:avLst/>
          </a:prstGeom>
          <a:solidFill>
            <a:srgbClr val="D7F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33D34B-2FD5-4A48-A77A-58F7658AA7F6}"/>
              </a:ext>
            </a:extLst>
          </p:cNvPr>
          <p:cNvSpPr/>
          <p:nvPr/>
        </p:nvSpPr>
        <p:spPr>
          <a:xfrm>
            <a:off x="1870824" y="773796"/>
            <a:ext cx="6562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Comparison of THC absorption from cannabis (56 mg THC)</a:t>
            </a:r>
          </a:p>
        </p:txBody>
      </p:sp>
    </p:spTree>
    <p:extLst>
      <p:ext uri="{BB962C8B-B14F-4D97-AF65-F5344CB8AC3E}">
        <p14:creationId xmlns:p14="http://schemas.microsoft.com/office/powerpoint/2010/main" val="8197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0" grpId="0" animBg="1"/>
      <p:bldP spid="2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063411" y="-9617"/>
            <a:ext cx="8109344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8F9AFD-3701-4EE4-B327-70857930E79A}"/>
              </a:ext>
            </a:extLst>
          </p:cNvPr>
          <p:cNvSpPr/>
          <p:nvPr/>
        </p:nvSpPr>
        <p:spPr>
          <a:xfrm>
            <a:off x="1230884" y="818122"/>
            <a:ext cx="7532116" cy="286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F6044C-90D9-4629-AC3C-805001BD1901}"/>
              </a:ext>
            </a:extLst>
          </p:cNvPr>
          <p:cNvSpPr/>
          <p:nvPr/>
        </p:nvSpPr>
        <p:spPr>
          <a:xfrm>
            <a:off x="1230884" y="3657600"/>
            <a:ext cx="7532116" cy="2494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914400" y="94614"/>
            <a:ext cx="8120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Effect of Food on CB Absorption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E608D-C111-465F-A1D5-4E228248C5FB}"/>
              </a:ext>
            </a:extLst>
          </p:cNvPr>
          <p:cNvSpPr/>
          <p:nvPr/>
        </p:nvSpPr>
        <p:spPr>
          <a:xfrm>
            <a:off x="1233658" y="6172200"/>
            <a:ext cx="7910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*</a:t>
            </a:r>
            <a:r>
              <a:rPr lang="en-US" sz="1050" b="1" dirty="0"/>
              <a:t>A phase I study to assess the effect of food on the single dose bioavailability of the THC/CBD </a:t>
            </a:r>
            <a:r>
              <a:rPr lang="en-US" sz="1050" b="1" dirty="0" err="1"/>
              <a:t>oromucosal</a:t>
            </a:r>
            <a:r>
              <a:rPr lang="en-US" sz="1050" b="1" dirty="0"/>
              <a:t> spray. </a:t>
            </a:r>
            <a:r>
              <a:rPr lang="en-US" sz="1050" dirty="0"/>
              <a:t>Stott, C.G et al (2013). European journal of clinical pharmacology</a:t>
            </a:r>
            <a:r>
              <a:rPr lang="en-US" sz="1050" i="1" dirty="0"/>
              <a:t> 69</a:t>
            </a:r>
            <a:r>
              <a:rPr lang="en-US" sz="1050" dirty="0"/>
              <a:t>, 825-834.</a:t>
            </a:r>
          </a:p>
          <a:p>
            <a:r>
              <a:rPr lang="en-US" sz="1050" b="1" dirty="0"/>
              <a:t>#Dietary fats and pharmaceutical lipid excipients increase systemic exposure to orally administered cannabis and cannabis-based medicines</a:t>
            </a:r>
            <a:r>
              <a:rPr lang="en-US" sz="1050" dirty="0"/>
              <a:t> </a:t>
            </a:r>
            <a:r>
              <a:rPr lang="en-US" sz="1050" dirty="0" err="1"/>
              <a:t>Atheer</a:t>
            </a:r>
            <a:r>
              <a:rPr lang="en-US" sz="1050" dirty="0"/>
              <a:t> </a:t>
            </a:r>
            <a:r>
              <a:rPr lang="en-US" sz="1050" dirty="0" err="1"/>
              <a:t>Zgair</a:t>
            </a:r>
            <a:r>
              <a:rPr lang="en-US" sz="1050" dirty="0"/>
              <a:t> et al (2016) Am J </a:t>
            </a:r>
            <a:r>
              <a:rPr lang="en-US" sz="1050" dirty="0" err="1"/>
              <a:t>Transl</a:t>
            </a:r>
            <a:r>
              <a:rPr lang="en-US" sz="1050" dirty="0"/>
              <a:t> Res. 8: 3448–3459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51482A-76DE-4484-9ACE-63203142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65" y="3830491"/>
            <a:ext cx="4149136" cy="224519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4B93F0-9657-4AB0-8219-0DD14FF831F4}"/>
              </a:ext>
            </a:extLst>
          </p:cNvPr>
          <p:cNvCxnSpPr>
            <a:cxnSpLocks/>
          </p:cNvCxnSpPr>
          <p:nvPr/>
        </p:nvCxnSpPr>
        <p:spPr>
          <a:xfrm>
            <a:off x="4335774" y="4572000"/>
            <a:ext cx="236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45FCCD-B2D7-4C74-97E1-C962CBC229FB}"/>
              </a:ext>
            </a:extLst>
          </p:cNvPr>
          <p:cNvCxnSpPr>
            <a:cxnSpLocks/>
          </p:cNvCxnSpPr>
          <p:nvPr/>
        </p:nvCxnSpPr>
        <p:spPr>
          <a:xfrm>
            <a:off x="1828800" y="4532055"/>
            <a:ext cx="636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D20BDCFE-620D-4331-AA52-F036E4F34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62" y="1046720"/>
            <a:ext cx="4136435" cy="26634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3B7EE7-4E83-4EC5-8A28-9B41E05FD041}"/>
              </a:ext>
            </a:extLst>
          </p:cNvPr>
          <p:cNvCxnSpPr>
            <a:cxnSpLocks/>
          </p:cNvCxnSpPr>
          <p:nvPr/>
        </p:nvCxnSpPr>
        <p:spPr>
          <a:xfrm>
            <a:off x="1765159" y="1679981"/>
            <a:ext cx="5721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30F1F2-561E-4282-89F8-8DCEE7E0BC26}"/>
              </a:ext>
            </a:extLst>
          </p:cNvPr>
          <p:cNvCxnSpPr>
            <a:cxnSpLocks/>
          </p:cNvCxnSpPr>
          <p:nvPr/>
        </p:nvCxnSpPr>
        <p:spPr>
          <a:xfrm>
            <a:off x="4274088" y="1725820"/>
            <a:ext cx="22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AAFDA5CF-25F9-4CE5-8BBE-A0B3620E9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664" y="3825744"/>
            <a:ext cx="4130936" cy="2259761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EDD06093-E39C-402E-94E9-34453D0F0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061" y="1030119"/>
            <a:ext cx="4157339" cy="26901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414F3-B2B8-474B-9504-D06EAAD8121A}"/>
              </a:ext>
            </a:extLst>
          </p:cNvPr>
          <p:cNvCxnSpPr>
            <a:cxnSpLocks/>
          </p:cNvCxnSpPr>
          <p:nvPr/>
        </p:nvCxnSpPr>
        <p:spPr>
          <a:xfrm>
            <a:off x="1695254" y="2528513"/>
            <a:ext cx="2332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97DE95-CD68-43BA-9454-C2518E40DAFA}"/>
              </a:ext>
            </a:extLst>
          </p:cNvPr>
          <p:cNvCxnSpPr>
            <a:cxnSpLocks/>
          </p:cNvCxnSpPr>
          <p:nvPr/>
        </p:nvCxnSpPr>
        <p:spPr>
          <a:xfrm flipV="1">
            <a:off x="1828800" y="5452104"/>
            <a:ext cx="239219" cy="477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1509F9-D7C5-4064-8EF1-06073C816AC1}"/>
              </a:ext>
            </a:extLst>
          </p:cNvPr>
          <p:cNvCxnSpPr>
            <a:cxnSpLocks/>
          </p:cNvCxnSpPr>
          <p:nvPr/>
        </p:nvCxnSpPr>
        <p:spPr>
          <a:xfrm>
            <a:off x="4343400" y="4343400"/>
            <a:ext cx="222547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891B3E-2453-4153-8117-5903D718122B}"/>
              </a:ext>
            </a:extLst>
          </p:cNvPr>
          <p:cNvCxnSpPr>
            <a:cxnSpLocks/>
          </p:cNvCxnSpPr>
          <p:nvPr/>
        </p:nvCxnSpPr>
        <p:spPr>
          <a:xfrm>
            <a:off x="4267200" y="1492710"/>
            <a:ext cx="22171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9B46096-3EA9-4C73-848D-FAD295F1A526}"/>
              </a:ext>
            </a:extLst>
          </p:cNvPr>
          <p:cNvSpPr/>
          <p:nvPr/>
        </p:nvSpPr>
        <p:spPr>
          <a:xfrm>
            <a:off x="5257743" y="1702415"/>
            <a:ext cx="3408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THC/CBD is incorporated into fat droplets, absorbed by intestinal cells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C412B0FD-92DF-4738-951D-6EB7B7ABA96D}"/>
              </a:ext>
            </a:extLst>
          </p:cNvPr>
          <p:cNvSpPr/>
          <p:nvPr/>
        </p:nvSpPr>
        <p:spPr>
          <a:xfrm>
            <a:off x="5302345" y="4693359"/>
            <a:ext cx="3377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fat droplets are directed to  the </a:t>
            </a:r>
            <a:r>
              <a:rPr lang="en-US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lymphatic system,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and so bypass the liver</a:t>
            </a:r>
            <a:r>
              <a:rPr lang="en-US" baseline="30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#</a:t>
            </a:r>
            <a:endParaRPr lang="en-US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17480-B745-4B45-A228-7D8FE0AFBE9E}"/>
              </a:ext>
            </a:extLst>
          </p:cNvPr>
          <p:cNvSpPr/>
          <p:nvPr/>
        </p:nvSpPr>
        <p:spPr>
          <a:xfrm>
            <a:off x="5257743" y="1064555"/>
            <a:ext cx="339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A fatty meal improves THC / CBD absorption by 200-300%*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0F3761-5179-4AE6-8A73-F593CB64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208" y="2677198"/>
            <a:ext cx="2996618" cy="1961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C7B7CE-6148-4D0A-8993-F5B6499F05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207" y="2667000"/>
            <a:ext cx="2980133" cy="19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9200" y="1"/>
            <a:ext cx="8005078" cy="6858000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146958" y="-61080"/>
            <a:ext cx="75740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Cannabinoid Solubility Compared with Caffeine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2FEFD3-85EF-4429-8567-2704952BB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78492"/>
              </p:ext>
            </p:extLst>
          </p:nvPr>
        </p:nvGraphicFramePr>
        <p:xfrm>
          <a:off x="1406236" y="1476789"/>
          <a:ext cx="3581400" cy="194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67802091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9811919"/>
                    </a:ext>
                  </a:extLst>
                </a:gridCol>
              </a:tblGrid>
              <a:tr h="386448">
                <a:tc>
                  <a:txBody>
                    <a:bodyPr/>
                    <a:lstStyle/>
                    <a:p>
                      <a:r>
                        <a:rPr lang="en-US" dirty="0"/>
                        <a:t>Caffeine formulation*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mg/dose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2150"/>
                  </a:ext>
                </a:extLst>
              </a:tr>
              <a:tr h="71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Starbucks Latte (16oz/0.5L)</a:t>
                      </a:r>
                    </a:p>
                  </a:txBody>
                  <a:tcPr marL="6350" marR="6350" marT="63500" marB="635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2382262109"/>
                  </a:ext>
                </a:extLst>
              </a:tr>
              <a:tr h="424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Diet Coke (12oz/0.35L)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1537034837"/>
                  </a:ext>
                </a:extLst>
              </a:tr>
              <a:tr h="424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Red Bull (8oz/0.25L)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20373199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9E1C65-B28A-45E8-819B-6B174E1AC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49045"/>
              </p:ext>
            </p:extLst>
          </p:nvPr>
        </p:nvGraphicFramePr>
        <p:xfrm>
          <a:off x="1397923" y="4253503"/>
          <a:ext cx="35897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444">
                  <a:extLst>
                    <a:ext uri="{9D8B030D-6E8A-4147-A177-3AD203B41FA5}">
                      <a16:colId xmlns:a16="http://schemas.microsoft.com/office/drawing/2014/main" val="2678020917"/>
                    </a:ext>
                  </a:extLst>
                </a:gridCol>
                <a:gridCol w="1546269">
                  <a:extLst>
                    <a:ext uri="{9D8B030D-6E8A-4147-A177-3AD203B41FA5}">
                      <a16:colId xmlns:a16="http://schemas.microsoft.com/office/drawing/2014/main" val="2098119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Caffeine Solubility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215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r>
                        <a:rPr lang="en-US" dirty="0"/>
                        <a:t>Cold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6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r>
                        <a:rPr lang="en-US" dirty="0"/>
                        <a:t>Hot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60,000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2483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1D7D67-C165-4C8C-9684-0EDF68C05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29866"/>
              </p:ext>
            </p:extLst>
          </p:nvPr>
        </p:nvGraphicFramePr>
        <p:xfrm>
          <a:off x="5140036" y="4267200"/>
          <a:ext cx="381000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2640">
                  <a:extLst>
                    <a:ext uri="{9D8B030D-6E8A-4147-A177-3AD203B41FA5}">
                      <a16:colId xmlns:a16="http://schemas.microsoft.com/office/drawing/2014/main" val="2678020917"/>
                    </a:ext>
                  </a:extLst>
                </a:gridCol>
                <a:gridCol w="1677360">
                  <a:extLst>
                    <a:ext uri="{9D8B030D-6E8A-4147-A177-3AD203B41FA5}">
                      <a16:colId xmlns:a16="http://schemas.microsoft.com/office/drawing/2014/main" val="2098119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Cannabinoid Solubility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215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r>
                        <a:rPr lang="en-US" dirty="0"/>
                        <a:t>Water (CBD/THC)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 mg/L</a:t>
                      </a:r>
                      <a:r>
                        <a:rPr lang="en-US" sz="1800" baseline="30000" dirty="0"/>
                        <a:t>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8276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r>
                        <a:rPr lang="en-US" dirty="0"/>
                        <a:t>CBD Pure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24,000 mg/L</a:t>
                      </a:r>
                      <a:r>
                        <a:rPr lang="en-US" baseline="300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2483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8D8193-2A25-4546-BF30-C0E6CD689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88095"/>
              </p:ext>
            </p:extLst>
          </p:nvPr>
        </p:nvGraphicFramePr>
        <p:xfrm>
          <a:off x="5140036" y="1476789"/>
          <a:ext cx="3810000" cy="237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7802091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98119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Cannabinoid oral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mg/dose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215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THC Low Dose</a:t>
                      </a:r>
                      <a:endParaRPr lang="en-US" sz="1800" b="0" i="0" u="none" strike="noStrike" dirty="0">
                        <a:solidFill>
                          <a:srgbClr val="1138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0" marB="635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5-15</a:t>
                      </a: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2382262109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THC Medium Dose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15-30</a:t>
                      </a:r>
                      <a:endParaRPr lang="en-US" sz="1800" b="0" i="0" u="none" strike="noStrike" dirty="0">
                        <a:solidFill>
                          <a:srgbClr val="1138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1537034837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THC High Dose</a:t>
                      </a:r>
                      <a:endParaRPr lang="en-US" sz="1800" b="0" i="0" u="none" strike="noStrike" dirty="0">
                        <a:solidFill>
                          <a:srgbClr val="1138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40-100</a:t>
                      </a:r>
                      <a:endParaRPr lang="en-US" sz="1800" b="0" i="0" u="none" strike="noStrike" dirty="0">
                        <a:solidFill>
                          <a:srgbClr val="1138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2950526190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CBD </a:t>
                      </a:r>
                      <a:r>
                        <a:rPr lang="en-US" sz="1800" b="0" i="0" u="none" strike="noStrike" kern="1200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anxiolytic</a:t>
                      </a:r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 dose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300</a:t>
                      </a:r>
                      <a:endParaRPr lang="en-US" sz="1800" b="0" i="0" u="none" strike="noStrike" dirty="0">
                        <a:solidFill>
                          <a:srgbClr val="11384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428044215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CBD </a:t>
                      </a:r>
                      <a:r>
                        <a:rPr lang="en-US" sz="1800" b="0" i="0" u="none" strike="noStrike" kern="1200" dirty="0" err="1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antiseizure</a:t>
                      </a:r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 dose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11384C"/>
                          </a:solidFill>
                          <a:effectLst/>
                          <a:latin typeface="Calibri" panose="020F0502020204030204" pitchFamily="34" charset="0"/>
                        </a:rPr>
                        <a:t>~1000-1500</a:t>
                      </a:r>
                    </a:p>
                  </a:txBody>
                  <a:tcPr marL="6350" marR="6350" marT="63500" marB="63500" anchor="ctr"/>
                </a:tc>
                <a:extLst>
                  <a:ext uri="{0D108BD9-81ED-4DB2-BD59-A6C34878D82A}">
                    <a16:rowId xmlns:a16="http://schemas.microsoft.com/office/drawing/2014/main" val="20373199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0FF037B-10A1-406E-AC71-E9232E77A4CC}"/>
              </a:ext>
            </a:extLst>
          </p:cNvPr>
          <p:cNvSpPr/>
          <p:nvPr/>
        </p:nvSpPr>
        <p:spPr>
          <a:xfrm>
            <a:off x="1269076" y="6020214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*Center for Science in the Public Interest</a:t>
            </a:r>
          </a:p>
          <a:p>
            <a:r>
              <a:rPr lang="en-US" sz="1200" dirty="0">
                <a:solidFill>
                  <a:srgbClr val="000000"/>
                </a:solidFill>
              </a:rPr>
              <a:t># Physiochemical properties, solubility, and protein binding of delta9-tetrahydrocannabinol. Garrett ER, Hunt CA. (1974)  J Pharm Sci. 63(7):1056-64.</a:t>
            </a:r>
            <a:r>
              <a:rPr lang="en-US" sz="1200" dirty="0"/>
              <a:t> </a:t>
            </a:r>
          </a:p>
          <a:p>
            <a:r>
              <a:rPr lang="en-US" sz="1200" dirty="0"/>
              <a:t>$WHO Expert Committee on Drug Dependence, 39th Meeting Geneva 2017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66495C-1A6F-4922-97C3-2405E97AC246}"/>
              </a:ext>
            </a:extLst>
          </p:cNvPr>
          <p:cNvSpPr/>
          <p:nvPr/>
        </p:nvSpPr>
        <p:spPr>
          <a:xfrm>
            <a:off x="5105400" y="1446551"/>
            <a:ext cx="3962400" cy="2439649"/>
          </a:xfrm>
          <a:prstGeom prst="rect">
            <a:avLst/>
          </a:prstGeom>
          <a:solidFill>
            <a:srgbClr val="D7F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9035F-E684-49F0-BDCC-EDF44ADC71CE}"/>
              </a:ext>
            </a:extLst>
          </p:cNvPr>
          <p:cNvSpPr/>
          <p:nvPr/>
        </p:nvSpPr>
        <p:spPr>
          <a:xfrm>
            <a:off x="5085347" y="4968360"/>
            <a:ext cx="3962400" cy="914401"/>
          </a:xfrm>
          <a:prstGeom prst="rect">
            <a:avLst/>
          </a:prstGeom>
          <a:solidFill>
            <a:srgbClr val="D7F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F8F10-E810-4BC7-BCFC-D4A1744BA609}"/>
              </a:ext>
            </a:extLst>
          </p:cNvPr>
          <p:cNvSpPr/>
          <p:nvPr/>
        </p:nvSpPr>
        <p:spPr>
          <a:xfrm>
            <a:off x="1341812" y="3849149"/>
            <a:ext cx="3680460" cy="1637251"/>
          </a:xfrm>
          <a:prstGeom prst="rect">
            <a:avLst/>
          </a:prstGeom>
          <a:solidFill>
            <a:srgbClr val="D7F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24D17B-0BE3-44F7-AE7E-07AA398CDA79}"/>
              </a:ext>
            </a:extLst>
          </p:cNvPr>
          <p:cNvSpPr/>
          <p:nvPr/>
        </p:nvSpPr>
        <p:spPr>
          <a:xfrm>
            <a:off x="5059878" y="4213833"/>
            <a:ext cx="3962400" cy="1371601"/>
          </a:xfrm>
          <a:prstGeom prst="rect">
            <a:avLst/>
          </a:prstGeom>
          <a:solidFill>
            <a:srgbClr val="D7F5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9200" y="0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295400" y="218986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defTabSz="45720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Public Health Dangers of Cannabis 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3F657-0D57-4C61-92FD-2C651A63ACE5}"/>
              </a:ext>
            </a:extLst>
          </p:cNvPr>
          <p:cNvSpPr txBox="1"/>
          <p:nvPr/>
        </p:nvSpPr>
        <p:spPr>
          <a:xfrm>
            <a:off x="1447800" y="899058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394169"/>
                </a:solidFill>
              </a:rPr>
              <a:t> 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Effects of THC include poor motor coordination, somnolence, cognitive impairment (learning, judgement and memory impairment)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Most problematic in developing brains (teenagers), developmental cognitive concerns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Associations with ADHD, Anxiety and Depression – Causative?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Potential precipitation of psychotic episode in those predisposed. Synthetic CBs cause psychotic episodes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THC use results in reduced ability to quit smoking and smoking impairs ability to quit cannabis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Hyperemesis syndrome is becoming more commonly recognized in heavy users. There is no current treatment 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Cannabis somewhat increases the risk of opioid-induced respiratory depression (RD). The effect may be less intense than opioid plus alcohol or sleeping pill combinations</a:t>
            </a:r>
            <a:endParaRPr lang="en-US" dirty="0">
              <a:solidFill>
                <a:srgbClr val="394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38922" y="8892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057400" y="1524000"/>
            <a:ext cx="5867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457200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Cannabinoids as Therapeutics</a:t>
            </a:r>
          </a:p>
        </p:txBody>
      </p:sp>
    </p:spTree>
    <p:extLst>
      <p:ext uri="{BB962C8B-B14F-4D97-AF65-F5344CB8AC3E}">
        <p14:creationId xmlns:p14="http://schemas.microsoft.com/office/powerpoint/2010/main" val="126550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9200" y="503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219201" y="2286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defTabSz="4572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Palliative Effects of Cannabinoids</a:t>
            </a:r>
          </a:p>
          <a:p>
            <a:pPr marL="0" lvl="1" algn="ctr" defTabSz="4572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(Nausea and Analgesia)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3F657-0D57-4C61-92FD-2C651A63ACE5}"/>
              </a:ext>
            </a:extLst>
          </p:cNvPr>
          <p:cNvSpPr txBox="1"/>
          <p:nvPr/>
        </p:nvSpPr>
        <p:spPr>
          <a:xfrm>
            <a:off x="1295400" y="1371599"/>
            <a:ext cx="7658100" cy="473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394169"/>
                </a:solidFill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Systematic Review and Meta-Analysis of Cannabinoids in Palliative Medicine.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Mücke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al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US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J.Cachexia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Sarcopenia Muscle, 9:220-234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quality of evidence was low / very low mainly because of inadequate sample size and high number of non-completers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In HIV patients,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i="1" dirty="0">
                <a:solidFill>
                  <a:schemeClr val="tx2"/>
                </a:solidFill>
              </a:rPr>
              <a:t>cannabinoids were superior to placebo for both weight gain and appetite (mod effect size),</a:t>
            </a:r>
            <a:r>
              <a:rPr lang="en-US" b="1" dirty="0">
                <a:solidFill>
                  <a:schemeClr val="tx2"/>
                </a:solidFill>
              </a:rPr>
              <a:t> but not for nausea/vomiting</a:t>
            </a:r>
            <a:r>
              <a:rPr lang="en-US" dirty="0">
                <a:solidFill>
                  <a:schemeClr val="tx2"/>
                </a:solidFill>
              </a:rPr>
              <a:t>. There was a significant increase in mental health symptoms, but effect size was low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In cancer patients</a:t>
            </a:r>
            <a:r>
              <a:rPr lang="en-US" dirty="0">
                <a:solidFill>
                  <a:schemeClr val="tx2"/>
                </a:solidFill>
              </a:rPr>
              <a:t>, No difference between cannabis and placebo for improving caloric intake, appetite or nausea/vomiting, sleep problems or the number of patients with a &gt;30% reduction in pain. No difference in side effects (dizziness or mental health).</a:t>
            </a:r>
            <a:endParaRPr lang="en-US" b="1" dirty="0">
              <a:solidFill>
                <a:srgbClr val="394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9200" y="0"/>
            <a:ext cx="7924800" cy="6853806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305961" y="152400"/>
            <a:ext cx="716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Opioid Sparing in Pain Patients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5E952-7D04-49E8-9F62-759E09FB2093}"/>
              </a:ext>
            </a:extLst>
          </p:cNvPr>
          <p:cNvSpPr/>
          <p:nvPr/>
        </p:nvSpPr>
        <p:spPr>
          <a:xfrm>
            <a:off x="1492978" y="1484465"/>
            <a:ext cx="7391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Opioid-Sparing Effect of Cannabinoids: A Systematic Review and Meta-Analysis.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Nielsen </a:t>
            </a:r>
            <a:r>
              <a:rPr lang="en-US" i="1" dirty="0">
                <a:solidFill>
                  <a:schemeClr val="tx2"/>
                </a:solidFill>
                <a:latin typeface="+mn-lt"/>
              </a:rPr>
              <a:t>et al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2017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Neuropsychopharmacology.;42(9):1752-1765.</a:t>
            </a:r>
          </a:p>
          <a:p>
            <a:endParaRPr lang="en-US" sz="1100" dirty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This was a systematic review of available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pre-clinical (animal) and clinical studies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sz="9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17 of 19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pre-clinical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studies provided evidence of synergistic effects from opioid and cannabinoid co-administration.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The median effective dose (ED50) of morphine in animals is 3.6 times lower when administered with delta-9-tetrahydrocannabinol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020B74-D3BB-4C89-836E-41586F2423BB}"/>
              </a:ext>
            </a:extLst>
          </p:cNvPr>
          <p:cNvSpPr/>
          <p:nvPr/>
        </p:nvSpPr>
        <p:spPr>
          <a:xfrm>
            <a:off x="1445955" y="4173514"/>
            <a:ext cx="74224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10 </a:t>
            </a:r>
            <a:r>
              <a:rPr lang="en-US" b="1" dirty="0">
                <a:solidFill>
                  <a:schemeClr val="tx2"/>
                </a:solidFill>
              </a:rPr>
              <a:t>Clinical studies </a:t>
            </a:r>
            <a:r>
              <a:rPr lang="en-US" dirty="0">
                <a:solidFill>
                  <a:schemeClr val="tx2"/>
                </a:solidFill>
              </a:rPr>
              <a:t>were of varying quality, half provided moderate to high quality evidence, and half were low or very low quality evidence quality evidence.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Only the v low quality (n=3) study showed opioid sparing effect.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Two low quality studies (no placebo) showed some improved pain, and improved sleep and overall functioning.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None of the 3 high quality, placebo controlled trials showed improved pain or opioid sparing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EEB8-5CEF-4006-BB94-E30545C2B413}"/>
              </a:ext>
            </a:extLst>
          </p:cNvPr>
          <p:cNvSpPr/>
          <p:nvPr/>
        </p:nvSpPr>
        <p:spPr>
          <a:xfrm>
            <a:off x="1236536" y="82802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How well cannabinoids can reduce the dose of opioid needed for pain relief.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8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7802" y="503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66800" y="304800"/>
            <a:ext cx="7848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FDA approves first drug derived from marijuana (Cannabidiol) to treat rare, severe forms of epilepsy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EFFB3-341B-4B54-81CF-1B9302974679}"/>
              </a:ext>
            </a:extLst>
          </p:cNvPr>
          <p:cNvSpPr/>
          <p:nvPr/>
        </p:nvSpPr>
        <p:spPr>
          <a:xfrm>
            <a:off x="1235978" y="3657600"/>
            <a:ext cx="7240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Epidiolex</a:t>
            </a:r>
            <a:r>
              <a:rPr lang="en-US" b="1" dirty="0">
                <a:solidFill>
                  <a:schemeClr val="tx2"/>
                </a:solidFill>
              </a:rPr>
              <a:t> was approved to treat </a:t>
            </a:r>
            <a:r>
              <a:rPr lang="en-US" b="1" dirty="0" err="1">
                <a:solidFill>
                  <a:schemeClr val="tx2"/>
                </a:solidFill>
              </a:rPr>
              <a:t>Dravet’s</a:t>
            </a:r>
            <a:r>
              <a:rPr lang="en-US" b="1" dirty="0">
                <a:solidFill>
                  <a:schemeClr val="tx2"/>
                </a:solidFill>
              </a:rPr>
              <a:t> and Lennox-</a:t>
            </a:r>
            <a:r>
              <a:rPr lang="en-US" b="1" dirty="0" err="1">
                <a:solidFill>
                  <a:schemeClr val="tx2"/>
                </a:solidFill>
              </a:rPr>
              <a:t>Gastaut</a:t>
            </a:r>
            <a:r>
              <a:rPr lang="en-US" b="1" dirty="0">
                <a:solidFill>
                  <a:schemeClr val="tx2"/>
                </a:solidFill>
              </a:rPr>
              <a:t> syndromes by FDA on June 25</a:t>
            </a:r>
            <a:r>
              <a:rPr lang="en-US" b="1" baseline="30000" dirty="0">
                <a:solidFill>
                  <a:schemeClr val="tx2"/>
                </a:solidFill>
              </a:rPr>
              <a:t>th</a:t>
            </a:r>
            <a:r>
              <a:rPr lang="en-US" b="1" dirty="0">
                <a:solidFill>
                  <a:schemeClr val="tx2"/>
                </a:solidFill>
              </a:rPr>
              <a:t> 2018. </a:t>
            </a:r>
          </a:p>
          <a:p>
            <a:pPr lvl="0"/>
            <a:endParaRPr lang="en-US" b="1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On 27</a:t>
            </a:r>
            <a:r>
              <a:rPr lang="en-US" b="1" baseline="30000" dirty="0">
                <a:solidFill>
                  <a:schemeClr val="tx2"/>
                </a:solidFill>
              </a:rPr>
              <a:t>th</a:t>
            </a:r>
            <a:r>
              <a:rPr lang="en-US" b="1" dirty="0">
                <a:solidFill>
                  <a:schemeClr val="tx2"/>
                </a:solidFill>
              </a:rPr>
              <a:t> Sept. 2018 </a:t>
            </a:r>
            <a:r>
              <a:rPr lang="en-US" b="1" dirty="0" err="1">
                <a:solidFill>
                  <a:schemeClr val="tx2"/>
                </a:solidFill>
              </a:rPr>
              <a:t>Epidiolex</a:t>
            </a:r>
            <a:r>
              <a:rPr lang="en-US" b="1" dirty="0">
                <a:solidFill>
                  <a:schemeClr val="tx2"/>
                </a:solidFill>
              </a:rPr>
              <a:t> was scheduled by DEA as CV(5) – the lowest risk category of the Controlled Substances Act.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Currently other CBD formulations of CBD remain CI(1).</a:t>
            </a:r>
          </a:p>
          <a:p>
            <a:pPr lvl="0"/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5363" y="0"/>
            <a:ext cx="7959762" cy="6858000"/>
          </a:xfrm>
          <a:prstGeom prst="rect">
            <a:avLst/>
          </a:prstGeom>
          <a:solidFill>
            <a:srgbClr val="D7F5C7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A65E2-7611-49F7-8CA9-4D5A5C914807}"/>
              </a:ext>
            </a:extLst>
          </p:cNvPr>
          <p:cNvSpPr txBox="1"/>
          <p:nvPr/>
        </p:nvSpPr>
        <p:spPr>
          <a:xfrm>
            <a:off x="1524000" y="1133001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Scope of the Talk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How nerves work and how (endo)cannabinoids affect nerve function.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Compare absorption of cannabis absorption when smoked, vaped or eaten.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Discuss the adverse pharmacological effects of THC.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Report on studies of cannabinoids as therapeutics:</a:t>
            </a:r>
          </a:p>
          <a:p>
            <a:pPr marL="2228850" indent="-3413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THC as a pain reliever</a:t>
            </a:r>
          </a:p>
          <a:p>
            <a:pPr marL="2232025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Cannabidiol in epilepsy</a:t>
            </a:r>
          </a:p>
          <a:p>
            <a:pPr marL="2232025" indent="-3444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Cannabidiol in anxiety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Final Note: Comparison of solubility of THC/CBD and caffeine.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152400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Cannabinoid Pharmacology</a:t>
            </a:r>
          </a:p>
        </p:txBody>
      </p:sp>
    </p:spTree>
    <p:extLst>
      <p:ext uri="{BB962C8B-B14F-4D97-AF65-F5344CB8AC3E}">
        <p14:creationId xmlns:p14="http://schemas.microsoft.com/office/powerpoint/2010/main" val="2810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44850" y="-4482"/>
            <a:ext cx="7924800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295400" y="231335"/>
            <a:ext cx="7162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Epidiolex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Dravet’s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Syndrome</a:t>
            </a:r>
            <a:r>
              <a:rPr lang="en-US" sz="3600" b="1" dirty="0">
                <a:solidFill>
                  <a:srgbClr val="353F87"/>
                </a:solidFill>
              </a:rPr>
              <a:t>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353F87"/>
                </a:solidFill>
              </a:rPr>
              <a:t>(Clinical trials.gov ref= </a:t>
            </a:r>
            <a:r>
              <a:rPr lang="en-US" sz="1600" b="1" u="sng" dirty="0">
                <a:solidFill>
                  <a:srgbClr val="353F87"/>
                </a:solidFill>
                <a:hlinkClick r:id="rId3" tooltip="See in ClinicalTrials.gov"/>
              </a:rPr>
              <a:t>NCT02091375</a:t>
            </a:r>
            <a:r>
              <a:rPr lang="en-US" sz="1600" b="1" dirty="0">
                <a:solidFill>
                  <a:srgbClr val="353F87"/>
                </a:solidFill>
              </a:rPr>
              <a:t>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6FF76-3FE9-4765-A058-4B8ABF728744}"/>
              </a:ext>
            </a:extLst>
          </p:cNvPr>
          <p:cNvSpPr/>
          <p:nvPr/>
        </p:nvSpPr>
        <p:spPr>
          <a:xfrm>
            <a:off x="1382415" y="6335141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*Trial of Cannabidiol for Drug-Resistant Seizures in the </a:t>
            </a:r>
            <a:r>
              <a:rPr lang="en-US" sz="1200" dirty="0" err="1"/>
              <a:t>Dravet</a:t>
            </a:r>
            <a:r>
              <a:rPr lang="en-US" sz="1200" dirty="0"/>
              <a:t> Syndrome. </a:t>
            </a:r>
            <a:r>
              <a:rPr lang="en-US" sz="1200" dirty="0" err="1"/>
              <a:t>Devinsky</a:t>
            </a:r>
            <a:r>
              <a:rPr lang="en-US" sz="1200" dirty="0"/>
              <a:t>  et al N </a:t>
            </a:r>
            <a:r>
              <a:rPr lang="en-US" sz="1200" dirty="0" err="1"/>
              <a:t>Engl</a:t>
            </a:r>
            <a:r>
              <a:rPr lang="en-US" sz="1200" dirty="0"/>
              <a:t> J Med. 2017 May 25;376(21):2011-2020. (NCT02091375)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B4B852-5B84-4D8A-9DAD-8278B34439B2}"/>
              </a:ext>
            </a:extLst>
          </p:cNvPr>
          <p:cNvSpPr/>
          <p:nvPr/>
        </p:nvSpPr>
        <p:spPr>
          <a:xfrm>
            <a:off x="1361183" y="2840758"/>
            <a:ext cx="7288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STUDY: </a:t>
            </a:r>
            <a:r>
              <a:rPr lang="en-US" dirty="0">
                <a:solidFill>
                  <a:schemeClr val="tx2"/>
                </a:solidFill>
              </a:rPr>
              <a:t>120 drug-resistant children and young adults received placebo or 20mg/kg CBD added to existing treatment regimen. </a:t>
            </a:r>
            <a:r>
              <a:rPr lang="en-US" b="1" dirty="0">
                <a:solidFill>
                  <a:schemeClr val="tx2"/>
                </a:solidFill>
              </a:rPr>
              <a:t>(Note high dose)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62842-55EF-40B7-B209-50B810EC6B3F}"/>
              </a:ext>
            </a:extLst>
          </p:cNvPr>
          <p:cNvSpPr/>
          <p:nvPr/>
        </p:nvSpPr>
        <p:spPr>
          <a:xfrm>
            <a:off x="1323474" y="1013862"/>
            <a:ext cx="77234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Dravet’s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is a rare genetic condition starting in the first year of 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Initially frequent fever-related seizures.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Later, other seizure types develop; myoclonic seizures (involuntary muscle spasms) and status epilepticus, (life-threatening, continuous seizures requiring emergency medical care).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High drug-resistance and mortality rate.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3966B-0E6F-46B0-BDB1-90862B001EE3}"/>
              </a:ext>
            </a:extLst>
          </p:cNvPr>
          <p:cNvSpPr/>
          <p:nvPr/>
        </p:nvSpPr>
        <p:spPr>
          <a:xfrm>
            <a:off x="1382415" y="3475328"/>
            <a:ext cx="73914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Mean convulsive seizure frequency reduced by 23%, with median # decreasing from 12.4 to 5.9 in CBD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43% of CBD patients and 27% of placebo had &gt;50% reduction in convulsive-seizure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Adverse events included diarrhea, vomiting, fatigue, fever, somnolence, and elevated markers of liver impairment.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Drug interactions with Clobazam (a valium type </a:t>
            </a:r>
            <a:r>
              <a:rPr lang="en-US" dirty="0" err="1">
                <a:solidFill>
                  <a:schemeClr val="tx2"/>
                </a:solidFill>
              </a:rPr>
              <a:t>antiseizure</a:t>
            </a:r>
            <a:r>
              <a:rPr lang="en-US" dirty="0">
                <a:solidFill>
                  <a:schemeClr val="tx2"/>
                </a:solidFill>
              </a:rPr>
              <a:t> drug) were observed</a:t>
            </a:r>
          </a:p>
        </p:txBody>
      </p:sp>
    </p:spTree>
    <p:extLst>
      <p:ext uri="{BB962C8B-B14F-4D97-AF65-F5344CB8AC3E}">
        <p14:creationId xmlns:p14="http://schemas.microsoft.com/office/powerpoint/2010/main" val="12193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99072" y="-16379"/>
            <a:ext cx="7982672" cy="6835085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990600" y="152400"/>
            <a:ext cx="716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336FC5-518C-4B6A-B5E0-F68A4306BA65}"/>
              </a:ext>
            </a:extLst>
          </p:cNvPr>
          <p:cNvSpPr/>
          <p:nvPr/>
        </p:nvSpPr>
        <p:spPr>
          <a:xfrm>
            <a:off x="1396316" y="6357041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Effect of Cannabidiol on Drop Seizures in the Lennox-</a:t>
            </a:r>
            <a:r>
              <a:rPr lang="en-US" sz="1200" dirty="0" err="1"/>
              <a:t>Gastaut</a:t>
            </a:r>
            <a:r>
              <a:rPr lang="en-US" sz="1200" dirty="0"/>
              <a:t> Syndrome. </a:t>
            </a:r>
            <a:r>
              <a:rPr lang="en-US" sz="1200" dirty="0" err="1"/>
              <a:t>Devinsky</a:t>
            </a:r>
            <a:r>
              <a:rPr lang="en-US" sz="1200" dirty="0"/>
              <a:t> et al N </a:t>
            </a:r>
            <a:r>
              <a:rPr lang="en-US" sz="1200" dirty="0" err="1"/>
              <a:t>Engl</a:t>
            </a:r>
            <a:r>
              <a:rPr lang="en-US" sz="1200" dirty="0"/>
              <a:t> J Med. 2018 May 17;378(20):1888-1897.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DCEBA-DEFF-4DDE-A3B8-2A737270F653}"/>
              </a:ext>
            </a:extLst>
          </p:cNvPr>
          <p:cNvSpPr/>
          <p:nvPr/>
        </p:nvSpPr>
        <p:spPr>
          <a:xfrm>
            <a:off x="1409016" y="22371"/>
            <a:ext cx="7531100" cy="378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353F87"/>
                </a:solidFill>
              </a:rPr>
              <a:t>Epidiolex</a:t>
            </a:r>
            <a:r>
              <a:rPr lang="en-US" sz="3200" b="1" dirty="0">
                <a:solidFill>
                  <a:srgbClr val="353F87"/>
                </a:solidFill>
              </a:rPr>
              <a:t> and Lennox-</a:t>
            </a:r>
            <a:r>
              <a:rPr lang="en-US" sz="3200" b="1" dirty="0" err="1">
                <a:solidFill>
                  <a:srgbClr val="353F87"/>
                </a:solidFill>
              </a:rPr>
              <a:t>Gastaut</a:t>
            </a:r>
            <a:r>
              <a:rPr lang="en-US" sz="3200" b="1" dirty="0">
                <a:solidFill>
                  <a:srgbClr val="353F87"/>
                </a:solidFill>
              </a:rPr>
              <a:t> Syndrome</a:t>
            </a:r>
            <a:r>
              <a:rPr lang="en-US" sz="2400" b="1" dirty="0">
                <a:solidFill>
                  <a:srgbClr val="353F87"/>
                </a:solidFill>
              </a:rPr>
              <a:t> </a:t>
            </a:r>
            <a:r>
              <a:rPr lang="en-US" sz="1400" b="1" dirty="0">
                <a:solidFill>
                  <a:srgbClr val="353F87"/>
                </a:solidFill>
              </a:rPr>
              <a:t>(Clinical trials.gov ref= </a:t>
            </a:r>
            <a:r>
              <a:rPr lang="en-US" sz="1400" b="1" u="sng" dirty="0">
                <a:solidFill>
                  <a:srgbClr val="353F87"/>
                </a:solidFill>
                <a:hlinkClick r:id="rId3" tooltip="See in ClinicalTrials.gov"/>
              </a:rPr>
              <a:t>NCT02224560</a:t>
            </a:r>
            <a:r>
              <a:rPr lang="en-US" sz="1400" b="1" dirty="0">
                <a:solidFill>
                  <a:srgbClr val="353F87"/>
                </a:solidFill>
              </a:rPr>
              <a:t>)</a:t>
            </a:r>
            <a:r>
              <a:rPr lang="en-US" sz="2400" b="1" dirty="0">
                <a:solidFill>
                  <a:srgbClr val="353F87"/>
                </a:solidFill>
              </a:rPr>
              <a:t> </a:t>
            </a:r>
          </a:p>
          <a:p>
            <a:pPr algn="ctr"/>
            <a:endParaRPr lang="en-US" sz="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Syndrome with frequent seizures starting between ages 3 and 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75% have tonic seizures, (uncontrollable muscle contraction). Absence and atonic (drop) seizures also common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Almost all children have learning problems and intellectual disability. Many have delayed motor skills development.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STUDY: </a:t>
            </a:r>
            <a:r>
              <a:rPr lang="en-US" dirty="0">
                <a:solidFill>
                  <a:schemeClr val="tx2"/>
                </a:solidFill>
              </a:rPr>
              <a:t>30 site double-blind, randomized, 225 patients (2 to 55 years) with two or more drop seizures /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Treated with placebo, or </a:t>
            </a:r>
            <a:r>
              <a:rPr lang="en-US" dirty="0" err="1">
                <a:solidFill>
                  <a:schemeClr val="tx2"/>
                </a:solidFill>
              </a:rPr>
              <a:t>Epidiolex</a:t>
            </a:r>
            <a:r>
              <a:rPr lang="en-US" dirty="0">
                <a:solidFill>
                  <a:schemeClr val="tx2"/>
                </a:solidFill>
              </a:rPr>
              <a:t>; 5mg or 10 mg/kg x2/day for 14 weeks. </a:t>
            </a:r>
          </a:p>
          <a:p>
            <a:endParaRPr lang="en-US" sz="105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E195E-7A97-436E-8AD4-C068F217CC0B}"/>
              </a:ext>
            </a:extLst>
          </p:cNvPr>
          <p:cNvSpPr/>
          <p:nvPr/>
        </p:nvSpPr>
        <p:spPr>
          <a:xfrm>
            <a:off x="1409016" y="3530814"/>
            <a:ext cx="7319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drop seizures averaged 85/28 day baseline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37% frequency reduction in 5 mg/kg group, 42% in 10mg/kg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Common dose-related adverse events were somnolence, decreased appetite, and diarrhea and elevated liver enzymes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FDA has required post-marketing vigilance for liver injury, long term carcinogenicity and kidney function over next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090656" y="0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101289" y="434982"/>
            <a:ext cx="75740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CBD Anxiolytic Effects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D9DDE1-C15E-4A0D-A4AD-355457D03D7A}"/>
              </a:ext>
            </a:extLst>
          </p:cNvPr>
          <p:cNvSpPr/>
          <p:nvPr/>
        </p:nvSpPr>
        <p:spPr>
          <a:xfrm>
            <a:off x="1101289" y="1291261"/>
            <a:ext cx="7749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Most current anxiolytics are “Valium™”-type  or “Prozac™ / Cymbalta™ type antidepressants.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CBD-induced anxiolysis appears to be mediated by serotonin receptor 1a.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Mostly preclinical studies (to date) 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A4CFFE-7C23-4322-9F9F-43DA8623B2E1}"/>
              </a:ext>
            </a:extLst>
          </p:cNvPr>
          <p:cNvGrpSpPr/>
          <p:nvPr/>
        </p:nvGrpSpPr>
        <p:grpSpPr>
          <a:xfrm>
            <a:off x="1301265" y="3264637"/>
            <a:ext cx="5709135" cy="3351903"/>
            <a:chOff x="1301265" y="3264637"/>
            <a:chExt cx="5709135" cy="3351903"/>
          </a:xfrm>
        </p:grpSpPr>
        <p:pic>
          <p:nvPicPr>
            <p:cNvPr id="5" name="Picture 2" descr="labi">
              <a:extLst>
                <a:ext uri="{FF2B5EF4-FFF2-40B4-BE49-F238E27FC236}">
                  <a16:creationId xmlns:a16="http://schemas.microsoft.com/office/drawing/2014/main" id="{5ABC1E86-8A70-4498-A874-2CFD02F20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3" r="16702" b="11926"/>
            <a:stretch>
              <a:fillRect/>
            </a:stretch>
          </p:blipFill>
          <p:spPr bwMode="auto">
            <a:xfrm>
              <a:off x="4267200" y="3264637"/>
              <a:ext cx="2743200" cy="335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261806-E1DE-44B6-9ED3-21E06491A167}"/>
                </a:ext>
              </a:extLst>
            </p:cNvPr>
            <p:cNvSpPr/>
            <p:nvPr/>
          </p:nvSpPr>
          <p:spPr>
            <a:xfrm>
              <a:off x="1301265" y="3733800"/>
              <a:ext cx="29411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Elevated Maze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0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EF8F2E-CB4C-42DE-AA61-A99C2777AD94}"/>
              </a:ext>
            </a:extLst>
          </p:cNvPr>
          <p:cNvSpPr/>
          <p:nvPr/>
        </p:nvSpPr>
        <p:spPr>
          <a:xfrm>
            <a:off x="1215122" y="0"/>
            <a:ext cx="79288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E1975-3FA5-4659-B933-51A6229FB909}"/>
              </a:ext>
            </a:extLst>
          </p:cNvPr>
          <p:cNvSpPr/>
          <p:nvPr/>
        </p:nvSpPr>
        <p:spPr>
          <a:xfrm>
            <a:off x="1323474" y="1066799"/>
            <a:ext cx="7727700" cy="514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9" name="CaixaDeTexto 7"/>
          <p:cNvSpPr txBox="1">
            <a:spLocks noChangeArrowheads="1"/>
          </p:cNvSpPr>
          <p:nvPr/>
        </p:nvSpPr>
        <p:spPr bwMode="auto">
          <a:xfrm>
            <a:off x="1828800" y="28535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Chronic Unpredictable Stress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Model</a:t>
            </a:r>
          </a:p>
        </p:txBody>
      </p:sp>
      <p:sp>
        <p:nvSpPr>
          <p:cNvPr id="19" name="CaixaDeTexto 5"/>
          <p:cNvSpPr txBox="1">
            <a:spLocks noChangeArrowheads="1"/>
          </p:cNvSpPr>
          <p:nvPr/>
        </p:nvSpPr>
        <p:spPr bwMode="auto">
          <a:xfrm>
            <a:off x="1323474" y="1316124"/>
            <a:ext cx="6818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 Food restriction</a:t>
            </a:r>
          </a:p>
          <a:p>
            <a:pPr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2. Restraint (2h)</a:t>
            </a:r>
          </a:p>
          <a:p>
            <a:pPr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3. Reversal light/dark 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F47A9-6F59-4FA2-91B6-D4614C4ECF94}"/>
              </a:ext>
            </a:extLst>
          </p:cNvPr>
          <p:cNvSpPr/>
          <p:nvPr/>
        </p:nvSpPr>
        <p:spPr>
          <a:xfrm>
            <a:off x="4386932" y="1295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Substitution of sawdust with 37C water</a:t>
            </a:r>
          </a:p>
          <a:p>
            <a:pPr marL="273050" indent="-273050"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Forced swim (10 min)</a:t>
            </a:r>
          </a:p>
          <a:p>
            <a:pPr marL="273050" indent="-273050"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6. Removal of sawdust (24 h)</a:t>
            </a:r>
          </a:p>
          <a:p>
            <a:pPr marL="273050" indent="-273050">
              <a:defRPr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7. Light to dark shifts (four shifts of 30 min)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EC8C5-DC8F-483E-9271-600BFDFF6A34}"/>
              </a:ext>
            </a:extLst>
          </p:cNvPr>
          <p:cNvSpPr/>
          <p:nvPr/>
        </p:nvSpPr>
        <p:spPr>
          <a:xfrm>
            <a:off x="1384738" y="6313789"/>
            <a:ext cx="7759262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 anxiolytic effect of cannabidiol on chronically stressed mice depends on hippocampal neurogenesis: involvement of the endocannabinoid system Campos AC, et al.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Neuropsychopharmacol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. 2013 16(6):1407-19.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40E7E29-0D32-49E1-A75B-0FC446F5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0825"/>
            <a:ext cx="6854552" cy="31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A3B58F-0768-4265-BD6C-8DABABE65C1E}"/>
              </a:ext>
            </a:extLst>
          </p:cNvPr>
          <p:cNvSpPr/>
          <p:nvPr/>
        </p:nvSpPr>
        <p:spPr>
          <a:xfrm>
            <a:off x="3581400" y="3419375"/>
            <a:ext cx="1219200" cy="2643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11F0E-5A35-49FD-B762-4C3E93B80B96}"/>
              </a:ext>
            </a:extLst>
          </p:cNvPr>
          <p:cNvSpPr/>
          <p:nvPr/>
        </p:nvSpPr>
        <p:spPr>
          <a:xfrm>
            <a:off x="6672932" y="3604770"/>
            <a:ext cx="1099467" cy="2458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C2895C-18EF-4CEC-B74E-8CFA6A4DF1B5}"/>
              </a:ext>
            </a:extLst>
          </p:cNvPr>
          <p:cNvSpPr/>
          <p:nvPr/>
        </p:nvSpPr>
        <p:spPr>
          <a:xfrm>
            <a:off x="1243849" y="-11185"/>
            <a:ext cx="7900151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168300" y="1524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Effect of CBD in Healthy Subjects Simulated Public Speaking Test- More is NOT Better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F1CEB-7190-4F0C-ACE0-CD24285B7356}"/>
              </a:ext>
            </a:extLst>
          </p:cNvPr>
          <p:cNvSpPr/>
          <p:nvPr/>
        </p:nvSpPr>
        <p:spPr>
          <a:xfrm>
            <a:off x="1243849" y="6246148"/>
            <a:ext cx="7864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Inverted U-Shaped Dose-Response Curve of the Anxiolytic Effect of Cannabidiol during Public Speaking in Real Life.</a:t>
            </a:r>
          </a:p>
          <a:p>
            <a:r>
              <a:rPr lang="en-US" sz="1100" dirty="0" err="1"/>
              <a:t>Zuardi</a:t>
            </a:r>
            <a:r>
              <a:rPr lang="en-US" sz="1100" dirty="0"/>
              <a:t> et al (2017) Front </a:t>
            </a:r>
            <a:r>
              <a:rPr lang="en-US" sz="1100" dirty="0" err="1"/>
              <a:t>Pharmacol</a:t>
            </a:r>
            <a:r>
              <a:rPr lang="en-US" sz="1100" dirty="0"/>
              <a:t>. 2017 11;8:259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F6867-1880-4237-A50B-99C0BE53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21828"/>
            <a:ext cx="6858000" cy="45805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EBC5608-31E9-4E5B-9511-51A7ECAE8997}"/>
              </a:ext>
            </a:extLst>
          </p:cNvPr>
          <p:cNvSpPr/>
          <p:nvPr/>
        </p:nvSpPr>
        <p:spPr>
          <a:xfrm>
            <a:off x="5638800" y="13716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58E97-77B2-49BD-8A32-8CD50B86B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219200"/>
            <a:ext cx="6858000" cy="4580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3509" y="5458848"/>
            <a:ext cx="665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43050" algn="l"/>
                <a:tab pos="3371850" algn="l"/>
                <a:tab pos="4572000" algn="l"/>
              </a:tabLs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asal 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retest 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peech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Post speech</a:t>
            </a:r>
          </a:p>
        </p:txBody>
      </p:sp>
    </p:spTree>
    <p:extLst>
      <p:ext uri="{BB962C8B-B14F-4D97-AF65-F5344CB8AC3E}">
        <p14:creationId xmlns:p14="http://schemas.microsoft.com/office/powerpoint/2010/main" val="10108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9200" y="1"/>
            <a:ext cx="8005078" cy="6858000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143000" y="28354"/>
            <a:ext cx="75740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Closing Remarks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35CC5-1D49-4C72-97D3-1837B3CFCFC8}"/>
              </a:ext>
            </a:extLst>
          </p:cNvPr>
          <p:cNvSpPr txBox="1"/>
          <p:nvPr/>
        </p:nvSpPr>
        <p:spPr>
          <a:xfrm>
            <a:off x="1449839" y="990600"/>
            <a:ext cx="75437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THC acts to mimic natural brain modulators of neurotransmission, but without temporal and regional specificity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Solubility of cannabinoids is poor in water, and so absorption of ingested cannabinoids is similarly poor and variable. Absorption can be improved if a fatty formulation is used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analgesic and opioid sparing effects of THC are more pronounced in animal models than in humans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Cannabidiol is effective as anti-seizure drug but doses are high, and it affects metabolism of some other drugs and perhaps overall liver function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Cannabidiol shows promise as an anxiolytic, but shows a reversal of effect at high doses, perhaps because of opposing effects at different sites</a:t>
            </a:r>
          </a:p>
        </p:txBody>
      </p:sp>
    </p:spTree>
    <p:extLst>
      <p:ext uri="{BB962C8B-B14F-4D97-AF65-F5344CB8AC3E}">
        <p14:creationId xmlns:p14="http://schemas.microsoft.com/office/powerpoint/2010/main" val="27310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C6C6A-7602-446F-BF60-86574379CD11}"/>
              </a:ext>
            </a:extLst>
          </p:cNvPr>
          <p:cNvSpPr/>
          <p:nvPr/>
        </p:nvSpPr>
        <p:spPr>
          <a:xfrm>
            <a:off x="1245737" y="0"/>
            <a:ext cx="79288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3F09C-7197-4BC5-98C3-B75A7E103190}"/>
              </a:ext>
            </a:extLst>
          </p:cNvPr>
          <p:cNvSpPr/>
          <p:nvPr/>
        </p:nvSpPr>
        <p:spPr>
          <a:xfrm>
            <a:off x="1311235" y="1282704"/>
            <a:ext cx="7680364" cy="4595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0B921E-0C5D-4CEA-B4F1-B81FFC09BF98}"/>
              </a:ext>
            </a:extLst>
          </p:cNvPr>
          <p:cNvSpPr txBox="1">
            <a:spLocks/>
          </p:cNvSpPr>
          <p:nvPr/>
        </p:nvSpPr>
        <p:spPr>
          <a:xfrm>
            <a:off x="1166128" y="69852"/>
            <a:ext cx="7749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Two known endocannabinoids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ECFC4-DC16-45D1-B79A-B7E5AC620319}"/>
              </a:ext>
            </a:extLst>
          </p:cNvPr>
          <p:cNvSpPr/>
          <p:nvPr/>
        </p:nvSpPr>
        <p:spPr>
          <a:xfrm>
            <a:off x="5584365" y="2480030"/>
            <a:ext cx="33310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role of 2-AG as a modulator of fast neurotransmission is clear.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role of Anandamide is less clear. It appears to have “tonic” effects,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longer term modulation effects, such as downregulation of stress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80C66-11EB-44E4-8494-62BED986E6FB}"/>
              </a:ext>
            </a:extLst>
          </p:cNvPr>
          <p:cNvSpPr/>
          <p:nvPr/>
        </p:nvSpPr>
        <p:spPr>
          <a:xfrm>
            <a:off x="1311235" y="6106109"/>
            <a:ext cx="7887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Hillard, C.J.,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Beatka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M., and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Sarvaideo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J. (2016). Endocannabinoid Signaling and the Hypothalamic-Pituitary-Adrenal Axis. Comprehensive Physiology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1-15.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4FECEC-2A8A-4E8C-B703-D38A1C58A9A2}"/>
              </a:ext>
            </a:extLst>
          </p:cNvPr>
          <p:cNvGrpSpPr/>
          <p:nvPr/>
        </p:nvGrpSpPr>
        <p:grpSpPr>
          <a:xfrm>
            <a:off x="1377758" y="1803400"/>
            <a:ext cx="4142763" cy="3454400"/>
            <a:chOff x="1377758" y="1502748"/>
            <a:chExt cx="4142763" cy="345440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C0660A2E-208A-4831-A7C6-E7408A6938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399847"/>
                </p:ext>
              </p:extLst>
            </p:nvPr>
          </p:nvGraphicFramePr>
          <p:xfrm>
            <a:off x="1377758" y="1502748"/>
            <a:ext cx="4142763" cy="345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2" name="Image" r:id="rId3" imgW="4825080" imgH="3453840" progId="Photoshop.Image.18">
                    <p:embed/>
                  </p:oleObj>
                </mc:Choice>
                <mc:Fallback>
                  <p:oleObj name="Image" r:id="rId3" imgW="4825080" imgH="3453840" progId="Photoshop.Image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77758" y="1502748"/>
                          <a:ext cx="4142763" cy="345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DF05D6-7ED4-4E1C-A108-58375498D351}"/>
                </a:ext>
              </a:extLst>
            </p:cNvPr>
            <p:cNvSpPr txBox="1"/>
            <p:nvPr/>
          </p:nvSpPr>
          <p:spPr>
            <a:xfrm>
              <a:off x="2057400" y="2986018"/>
              <a:ext cx="1828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Anandamide </a:t>
              </a:r>
            </a:p>
            <a:p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2-AG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032D6FB-E4FD-4DEC-94E1-BDF4EBE9AF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4160236"/>
                </p:ext>
              </p:extLst>
            </p:nvPr>
          </p:nvGraphicFramePr>
          <p:xfrm>
            <a:off x="1458162" y="1845680"/>
            <a:ext cx="4007074" cy="3087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3" name="Image" r:id="rId5" imgW="5383800" imgH="4101480" progId="Photoshop.Image.18">
                    <p:embed/>
                  </p:oleObj>
                </mc:Choice>
                <mc:Fallback>
                  <p:oleObj name="Image" r:id="rId5" imgW="5383800" imgH="4101480" progId="Photoshop.Image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58162" y="1845680"/>
                          <a:ext cx="4007074" cy="30872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00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5122" y="503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ED873F-0D93-4968-9D64-709225BAA63E}"/>
              </a:ext>
            </a:extLst>
          </p:cNvPr>
          <p:cNvSpPr/>
          <p:nvPr/>
        </p:nvSpPr>
        <p:spPr>
          <a:xfrm>
            <a:off x="1231748" y="693740"/>
            <a:ext cx="7988452" cy="6092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67444" y="-16612"/>
            <a:ext cx="75740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Transdermal Drug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06944-C124-4B68-83B6-A4B68604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220" y="914400"/>
            <a:ext cx="3039387" cy="257453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FDB228D-25B7-4B9E-9C11-B955B66FFD0C}"/>
              </a:ext>
            </a:extLst>
          </p:cNvPr>
          <p:cNvGrpSpPr/>
          <p:nvPr/>
        </p:nvGrpSpPr>
        <p:grpSpPr>
          <a:xfrm>
            <a:off x="1721745" y="1369717"/>
            <a:ext cx="7041255" cy="1068683"/>
            <a:chOff x="1696197" y="1543821"/>
            <a:chExt cx="7391673" cy="10686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681A16-2428-4B91-850F-AB745E85F3CC}"/>
                </a:ext>
              </a:extLst>
            </p:cNvPr>
            <p:cNvSpPr/>
            <p:nvPr/>
          </p:nvSpPr>
          <p:spPr>
            <a:xfrm>
              <a:off x="1696197" y="1543821"/>
              <a:ext cx="3048000" cy="609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25E909-4D63-4547-94A9-B6FB00D3B0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77017" y="2006983"/>
              <a:ext cx="1433183" cy="1369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BC9DA8-ED98-43AF-9767-AB46CE04C763}"/>
                </a:ext>
              </a:extLst>
            </p:cNvPr>
            <p:cNvSpPr/>
            <p:nvPr/>
          </p:nvSpPr>
          <p:spPr>
            <a:xfrm>
              <a:off x="5410200" y="1689174"/>
              <a:ext cx="36776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Waterproof “horny” outer layer, enriched in ceramides, so only fat soluble drugs penetrate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2430A2-A2A9-4BCC-ACD5-6C7AB786E8F4}"/>
              </a:ext>
            </a:extLst>
          </p:cNvPr>
          <p:cNvGrpSpPr/>
          <p:nvPr/>
        </p:nvGrpSpPr>
        <p:grpSpPr>
          <a:xfrm>
            <a:off x="2057400" y="1976732"/>
            <a:ext cx="6170323" cy="1661996"/>
            <a:chOff x="1981200" y="2875084"/>
            <a:chExt cx="6626694" cy="15349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16FC77-D81F-482A-922E-429B2DF68ABC}"/>
                </a:ext>
              </a:extLst>
            </p:cNvPr>
            <p:cNvSpPr/>
            <p:nvPr/>
          </p:nvSpPr>
          <p:spPr>
            <a:xfrm>
              <a:off x="1981200" y="2875084"/>
              <a:ext cx="2362200" cy="609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9871F1C-F8A6-49C1-B7DC-33CB7351FF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2508" y="3197682"/>
              <a:ext cx="1448999" cy="4362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29C2D4-C023-48B9-8046-88211CB4D5E1}"/>
                </a:ext>
              </a:extLst>
            </p:cNvPr>
            <p:cNvSpPr/>
            <p:nvPr/>
          </p:nvSpPr>
          <p:spPr>
            <a:xfrm>
              <a:off x="5673921" y="3301454"/>
              <a:ext cx="2933973" cy="1108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Needs to be somewhat water soluble to penetrate the water-rich dermis and blood vessels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45966BB-F5F8-4BA5-9220-6B873460B4A5}"/>
              </a:ext>
            </a:extLst>
          </p:cNvPr>
          <p:cNvSpPr/>
          <p:nvPr/>
        </p:nvSpPr>
        <p:spPr>
          <a:xfrm>
            <a:off x="4872846" y="5251471"/>
            <a:ext cx="1504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THC/CBD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Log P ~ 5.5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17346E-83E8-4D32-BC37-31EFCAB6099D}"/>
              </a:ext>
            </a:extLst>
          </p:cNvPr>
          <p:cNvSpPr/>
          <p:nvPr/>
        </p:nvSpPr>
        <p:spPr>
          <a:xfrm>
            <a:off x="5550460" y="3947324"/>
            <a:ext cx="2679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Efficient trans-dermal absorption generally requires a Log P of 1.5-4</a:t>
            </a:r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8288E77D-3D5B-45BF-8BED-77E6E0D11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110" y="4038600"/>
            <a:ext cx="3361599" cy="249069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13C6A9-E17D-4AE9-8465-05066332332C}"/>
              </a:ext>
            </a:extLst>
          </p:cNvPr>
          <p:cNvCxnSpPr>
            <a:cxnSpLocks/>
          </p:cNvCxnSpPr>
          <p:nvPr/>
        </p:nvCxnSpPr>
        <p:spPr>
          <a:xfrm flipH="1">
            <a:off x="4502651" y="5506292"/>
            <a:ext cx="435397" cy="341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6F05550B-61CB-457A-B2E8-C0A02BCA5F8E}"/>
              </a:ext>
            </a:extLst>
          </p:cNvPr>
          <p:cNvGrpSpPr/>
          <p:nvPr/>
        </p:nvGrpSpPr>
        <p:grpSpPr>
          <a:xfrm>
            <a:off x="2209800" y="3989782"/>
            <a:ext cx="3324034" cy="1257335"/>
            <a:chOff x="2209800" y="3988797"/>
            <a:chExt cx="3324034" cy="1257335"/>
          </a:xfrm>
        </p:grpSpPr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E09B7990-818F-4B4C-B16C-0E24F2C05F2F}"/>
                </a:ext>
              </a:extLst>
            </p:cNvPr>
            <p:cNvGrpSpPr/>
            <p:nvPr/>
          </p:nvGrpSpPr>
          <p:grpSpPr>
            <a:xfrm>
              <a:off x="2209800" y="3988797"/>
              <a:ext cx="2778369" cy="1257335"/>
              <a:chOff x="2209800" y="3988797"/>
              <a:chExt cx="2778369" cy="125733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8BD6207-FDDC-491D-89E1-EE9935A62ED8}"/>
                  </a:ext>
                </a:extLst>
              </p:cNvPr>
              <p:cNvSpPr/>
              <p:nvPr/>
            </p:nvSpPr>
            <p:spPr>
              <a:xfrm>
                <a:off x="2209800" y="4876800"/>
                <a:ext cx="11237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nicotine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196CCB1-AF77-424F-A242-941A904427BC}"/>
                  </a:ext>
                </a:extLst>
              </p:cNvPr>
              <p:cNvSpPr/>
              <p:nvPr/>
            </p:nvSpPr>
            <p:spPr>
              <a:xfrm>
                <a:off x="2666754" y="3988797"/>
                <a:ext cx="11237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lidocaine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71A97C5-1A49-4CEB-AAF4-F0B33264D654}"/>
                  </a:ext>
                </a:extLst>
              </p:cNvPr>
              <p:cNvSpPr/>
              <p:nvPr/>
            </p:nvSpPr>
            <p:spPr>
              <a:xfrm>
                <a:off x="3429000" y="4354083"/>
                <a:ext cx="15591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testosterone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AE0973A-8EE3-4343-9802-4937FB0925EA}"/>
                </a:ext>
              </a:extLst>
            </p:cNvPr>
            <p:cNvSpPr/>
            <p:nvPr/>
          </p:nvSpPr>
          <p:spPr>
            <a:xfrm>
              <a:off x="3790525" y="4627616"/>
              <a:ext cx="17433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hydrocortisone</a:t>
              </a:r>
            </a:p>
          </p:txBody>
        </p:sp>
      </p:grp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138E4C56-0654-4B4C-AF32-53B479A983CF}"/>
              </a:ext>
            </a:extLst>
          </p:cNvPr>
          <p:cNvSpPr/>
          <p:nvPr/>
        </p:nvSpPr>
        <p:spPr>
          <a:xfrm>
            <a:off x="2344992" y="831847"/>
            <a:ext cx="3823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Skin Structure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90A4A8-47FC-42E4-B688-DC13D2FECD5D}"/>
              </a:ext>
            </a:extLst>
          </p:cNvPr>
          <p:cNvSpPr/>
          <p:nvPr/>
        </p:nvSpPr>
        <p:spPr>
          <a:xfrm>
            <a:off x="1257434" y="3581400"/>
            <a:ext cx="42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Drug Penetration Depends on “Greasiness”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265D1-8FA6-4A8A-96CB-91FD3FCE93BC}"/>
              </a:ext>
            </a:extLst>
          </p:cNvPr>
          <p:cNvSpPr txBox="1"/>
          <p:nvPr/>
        </p:nvSpPr>
        <p:spPr>
          <a:xfrm>
            <a:off x="1887182" y="6419707"/>
            <a:ext cx="2892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000" b="1" dirty="0"/>
              <a:t>(a measure of greasiness)</a:t>
            </a:r>
          </a:p>
        </p:txBody>
      </p:sp>
    </p:spTree>
    <p:extLst>
      <p:ext uri="{BB962C8B-B14F-4D97-AF65-F5344CB8AC3E}">
        <p14:creationId xmlns:p14="http://schemas.microsoft.com/office/powerpoint/2010/main" val="37079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54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32930" y="4985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66800" y="94614"/>
            <a:ext cx="80712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Symptoms of Cannabis Withdrawal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396837-E64C-4BA5-BAA0-E910F2DF6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83875"/>
              </p:ext>
            </p:extLst>
          </p:nvPr>
        </p:nvGraphicFramePr>
        <p:xfrm>
          <a:off x="1295400" y="1500696"/>
          <a:ext cx="7467599" cy="436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572">
                  <a:extLst>
                    <a:ext uri="{9D8B030D-6E8A-4147-A177-3AD203B41FA5}">
                      <a16:colId xmlns:a16="http://schemas.microsoft.com/office/drawing/2014/main" val="1763824392"/>
                    </a:ext>
                  </a:extLst>
                </a:gridCol>
                <a:gridCol w="1304568">
                  <a:extLst>
                    <a:ext uri="{9D8B030D-6E8A-4147-A177-3AD203B41FA5}">
                      <a16:colId xmlns:a16="http://schemas.microsoft.com/office/drawing/2014/main" val="65350496"/>
                    </a:ext>
                  </a:extLst>
                </a:gridCol>
                <a:gridCol w="1645660">
                  <a:extLst>
                    <a:ext uri="{9D8B030D-6E8A-4147-A177-3AD203B41FA5}">
                      <a16:colId xmlns:a16="http://schemas.microsoft.com/office/drawing/2014/main" val="409989163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1395307888"/>
                    </a:ext>
                  </a:extLst>
                </a:gridCol>
              </a:tblGrid>
              <a:tr h="462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</a:rPr>
                        <a:t>Withdrawal symptom</a:t>
                      </a:r>
                      <a:endParaRPr lang="en-US" sz="1300" b="1" i="0" u="none" strike="noStrike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% (n) subjects reporting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Onset after quitting (days) (mean [SD])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Peak intensity</a:t>
                      </a:r>
                      <a:r>
                        <a:rPr lang="en-US" sz="1300" b="1" u="none" strike="noStrike" baseline="30000" dirty="0">
                          <a:effectLst/>
                        </a:rPr>
                        <a:t> </a:t>
                      </a:r>
                      <a:r>
                        <a:rPr lang="en-US" sz="1300" b="1" u="none" strike="noStrike" dirty="0">
                          <a:effectLst/>
                        </a:rPr>
                        <a:t>(mean [median])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1411913448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Craving for cannabis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59.4% (228)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4.4 (0.9)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4.4 (5.0)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2145655720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Sleep difﬁculties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50.5% (194)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2.6 (4.9)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3.8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3298225954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Insomnia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48.7% (187)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2.7 (5.0)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3.8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1712495312"/>
                  </a:ext>
                </a:extLst>
              </a:tr>
              <a:tr h="45382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Feeling angry and/or aggressive and/or irritable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45.6% (175)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3.0 (5.5)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3.9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1634463949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Feeling anxious, “nervous”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38.5% (148)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3.4 (6.5)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3.6 (3.0)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54944533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Change in appetite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36.4% (140)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3.7 (5.9)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3.9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3623441235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Feeling sad, depressed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34.4% (132)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4.0 (6.7)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3.7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65134695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Feeling angry and/or aggressive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33.9% (130)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2.8 (5.4)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3.9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3907028763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Feeling irritable, “jumpy”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29.4% (113)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3.3 (6.1)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3.7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2622760976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>
                          <a:effectLst/>
                        </a:rPr>
                        <a:t>Feeling angry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28.9% (111)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3.1 (5.7)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3.9 (4.0)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2449714519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>
                          <a:effectLst/>
                        </a:rPr>
                        <a:t>Physical symptom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25.3% (97)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3.1 (5.0)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3.6 (4.0)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1363828635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>
                          <a:effectLst/>
                        </a:rPr>
                        <a:t>Feeling restless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21.9% (84)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2.8 (4.4)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3.7 (4.0)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2805388736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>
                          <a:effectLst/>
                        </a:rPr>
                        <a:t>Feeling aggressive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20.1% (77)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3.6 (5.6)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3.8 (4.0)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730494763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>
                          <a:effectLst/>
                        </a:rPr>
                        <a:t>Weight loss and/or decreased appetite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20.8% (80)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4.9 (8.1)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3.5 (4.0)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2241420623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Increased appetite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20.8% (80)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3.3 (6.1)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4.0 (4.0)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1247301348"/>
                  </a:ext>
                </a:extLst>
              </a:tr>
              <a:tr h="230047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u="none" strike="noStrike" dirty="0">
                          <a:effectLst/>
                        </a:rPr>
                        <a:t>Decreased appetite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3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</a:rPr>
                        <a:t>17.4% (67)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4.0 (7.3)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effectLst/>
                        </a:rPr>
                        <a:t>3.6 (4.0)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292" marR="5553" marT="5553" marB="0"/>
                </a:tc>
                <a:extLst>
                  <a:ext uri="{0D108BD9-81ED-4DB2-BD59-A6C34878D82A}">
                    <a16:rowId xmlns:a16="http://schemas.microsoft.com/office/drawing/2014/main" val="217752828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F874AB2-DE70-4788-9035-F493401AB9BB}"/>
              </a:ext>
            </a:extLst>
          </p:cNvPr>
          <p:cNvSpPr/>
          <p:nvPr/>
        </p:nvSpPr>
        <p:spPr>
          <a:xfrm>
            <a:off x="1308848" y="1112909"/>
            <a:ext cx="697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B8B78-D631-4E33-BA87-FBD59779447F}"/>
              </a:ext>
            </a:extLst>
          </p:cNvPr>
          <p:cNvSpPr/>
          <p:nvPr/>
        </p:nvSpPr>
        <p:spPr>
          <a:xfrm>
            <a:off x="1330212" y="624405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*Diagnostic criteria for cannabis withdrawal syndrome.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Gorelick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D.A., et al (2012). Drug and alcohol dependence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123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141-147.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898BB-FFE9-44FF-8114-CD2DF1B5CA9E}"/>
              </a:ext>
            </a:extLst>
          </p:cNvPr>
          <p:cNvSpPr/>
          <p:nvPr/>
        </p:nvSpPr>
        <p:spPr>
          <a:xfrm>
            <a:off x="1295400" y="2241037"/>
            <a:ext cx="2819400" cy="1111763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75773" y="0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Cannabis </a:t>
            </a:r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09600" y="94614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Withdrawal Time Course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74AB2-DE70-4788-9035-F493401AB9BB}"/>
              </a:ext>
            </a:extLst>
          </p:cNvPr>
          <p:cNvSpPr/>
          <p:nvPr/>
        </p:nvSpPr>
        <p:spPr>
          <a:xfrm>
            <a:off x="1308848" y="1112909"/>
            <a:ext cx="697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B8B78-D631-4E33-BA87-FBD59779447F}"/>
              </a:ext>
            </a:extLst>
          </p:cNvPr>
          <p:cNvSpPr/>
          <p:nvPr/>
        </p:nvSpPr>
        <p:spPr>
          <a:xfrm>
            <a:off x="1219200" y="5895418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NSW Drug and Alcohol Withdrawal Clinical Practice Guidelines. Mental Health and Drug &amp; Alcohol Office, NSW Department of Health, Australia 2008</a:t>
            </a:r>
          </a:p>
          <a:p>
            <a:r>
              <a:rPr lang="en-US" sz="1200" dirty="0"/>
              <a:t>Time-course of the DSM-5 cannabis withdrawal symptoms in poly-substance abusers Hesse and </a:t>
            </a:r>
            <a:r>
              <a:rPr lang="en-US" sz="1200" dirty="0" err="1"/>
              <a:t>Thylstrup</a:t>
            </a:r>
            <a:r>
              <a:rPr lang="en-US" sz="1200" dirty="0"/>
              <a:t> BMC Psychiatry 2013, 13:258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693ED-5031-48B5-BE81-F826F9DF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33" y="1327891"/>
            <a:ext cx="4171190" cy="4449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885E14-BD66-4B35-9495-2AF35EC4544F}"/>
              </a:ext>
            </a:extLst>
          </p:cNvPr>
          <p:cNvGrpSpPr/>
          <p:nvPr/>
        </p:nvGrpSpPr>
        <p:grpSpPr>
          <a:xfrm>
            <a:off x="5589603" y="1340585"/>
            <a:ext cx="3267075" cy="4374415"/>
            <a:chOff x="5589603" y="1365502"/>
            <a:chExt cx="3267075" cy="43494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2309A4-B761-4DE1-9032-3592FD219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9603" y="1365502"/>
              <a:ext cx="3267075" cy="43494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8C14B5-6ED5-4C14-AE73-2614C4B642F6}"/>
                </a:ext>
              </a:extLst>
            </p:cNvPr>
            <p:cNvSpPr txBox="1"/>
            <p:nvPr/>
          </p:nvSpPr>
          <p:spPr>
            <a:xfrm>
              <a:off x="6201350" y="1365502"/>
              <a:ext cx="2532078" cy="3672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Total Sum Withdrawal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7C0026C-C1FC-4098-A18B-EB448864CCD3}"/>
              </a:ext>
            </a:extLst>
          </p:cNvPr>
          <p:cNvSpPr/>
          <p:nvPr/>
        </p:nvSpPr>
        <p:spPr>
          <a:xfrm>
            <a:off x="7315200" y="5380432"/>
            <a:ext cx="59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Day </a:t>
            </a:r>
          </a:p>
        </p:txBody>
      </p:sp>
    </p:spTree>
    <p:extLst>
      <p:ext uri="{BB962C8B-B14F-4D97-AF65-F5344CB8AC3E}">
        <p14:creationId xmlns:p14="http://schemas.microsoft.com/office/powerpoint/2010/main" val="26306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4141E-C2AC-49ED-AA51-58DA82446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24" y="-28698"/>
            <a:ext cx="7961376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371BDB-4BCC-4298-8D9B-B39D392EC8B1}"/>
              </a:ext>
            </a:extLst>
          </p:cNvPr>
          <p:cNvSpPr/>
          <p:nvPr/>
        </p:nvSpPr>
        <p:spPr>
          <a:xfrm>
            <a:off x="1264623" y="838201"/>
            <a:ext cx="7597186" cy="556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F90EDA-B841-4BF3-B356-33CC0DBE5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25762"/>
              </p:ext>
            </p:extLst>
          </p:nvPr>
        </p:nvGraphicFramePr>
        <p:xfrm>
          <a:off x="1410715" y="1753877"/>
          <a:ext cx="7016855" cy="378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Image" r:id="rId5" imgW="10361880" imgH="7009200" progId="Photoshop.Image.18">
                  <p:embed/>
                </p:oleObj>
              </mc:Choice>
              <mc:Fallback>
                <p:oleObj name="Image" r:id="rId5" imgW="10361880" imgH="7009200" progId="Photoshop.Image.1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F90EDA-B841-4BF3-B356-33CC0DBE5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0715" y="1753877"/>
                        <a:ext cx="7016855" cy="378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C6C82A-7F2F-42DD-B05D-F4282CB5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22" y="-55915"/>
            <a:ext cx="7309042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Neuronal Anatomy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B76B58-F71B-4B0F-A19F-43C38488944C}"/>
              </a:ext>
            </a:extLst>
          </p:cNvPr>
          <p:cNvGrpSpPr/>
          <p:nvPr/>
        </p:nvGrpSpPr>
        <p:grpSpPr>
          <a:xfrm>
            <a:off x="4267200" y="3041864"/>
            <a:ext cx="1217841" cy="1072935"/>
            <a:chOff x="4267200" y="3041864"/>
            <a:chExt cx="1217841" cy="1072935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7622C9B-D183-42F5-9BC3-150EA7F71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200" y="3390725"/>
              <a:ext cx="304800" cy="724074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72ED0C-D21F-4C79-B2E3-DD49B62B32D8}"/>
                </a:ext>
              </a:extLst>
            </p:cNvPr>
            <p:cNvSpPr txBox="1"/>
            <p:nvPr/>
          </p:nvSpPr>
          <p:spPr>
            <a:xfrm>
              <a:off x="4353247" y="3041864"/>
              <a:ext cx="1131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Axon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7472C3B-EA92-4FE2-AAE1-E339F2283CBA}"/>
              </a:ext>
            </a:extLst>
          </p:cNvPr>
          <p:cNvCxnSpPr>
            <a:cxnSpLocks/>
          </p:cNvCxnSpPr>
          <p:nvPr/>
        </p:nvCxnSpPr>
        <p:spPr>
          <a:xfrm flipH="1">
            <a:off x="5485041" y="3041864"/>
            <a:ext cx="306159" cy="716876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28D0224-E7D1-4179-AC4A-EDF9EC5A0A69}"/>
              </a:ext>
            </a:extLst>
          </p:cNvPr>
          <p:cNvSpPr txBox="1"/>
          <p:nvPr/>
        </p:nvSpPr>
        <p:spPr>
          <a:xfrm>
            <a:off x="5170590" y="2488716"/>
            <a:ext cx="1131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Axonal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2D5575-D64D-4B77-B9F2-A45F4AAFBFDC}"/>
              </a:ext>
            </a:extLst>
          </p:cNvPr>
          <p:cNvGrpSpPr/>
          <p:nvPr/>
        </p:nvGrpSpPr>
        <p:grpSpPr>
          <a:xfrm>
            <a:off x="2005955" y="4136742"/>
            <a:ext cx="1733187" cy="1103530"/>
            <a:chOff x="2018560" y="4191001"/>
            <a:chExt cx="1733187" cy="11035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BB209A-4751-4276-8179-EC1F42F01C0F}"/>
                </a:ext>
              </a:extLst>
            </p:cNvPr>
            <p:cNvSpPr txBox="1"/>
            <p:nvPr/>
          </p:nvSpPr>
          <p:spPr>
            <a:xfrm>
              <a:off x="2018560" y="4648200"/>
              <a:ext cx="1733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Myelin sheath (insulation)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CA2E927-9AA5-47BA-9ED3-79BC135854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4191001"/>
              <a:ext cx="609600" cy="457199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2B782-9266-4BDB-ABF3-EFC32BD830D7}"/>
              </a:ext>
            </a:extLst>
          </p:cNvPr>
          <p:cNvGrpSpPr/>
          <p:nvPr/>
        </p:nvGrpSpPr>
        <p:grpSpPr>
          <a:xfrm>
            <a:off x="3699829" y="4527041"/>
            <a:ext cx="1992609" cy="1027453"/>
            <a:chOff x="3699829" y="4527041"/>
            <a:chExt cx="1992609" cy="102745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3A8C42-C5D5-4473-A45D-8CCBBB52B061}"/>
                </a:ext>
              </a:extLst>
            </p:cNvPr>
            <p:cNvSpPr txBox="1"/>
            <p:nvPr/>
          </p:nvSpPr>
          <p:spPr>
            <a:xfrm>
              <a:off x="3699829" y="4908163"/>
              <a:ext cx="199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Unmyelinated “Node of Ranvier”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4D94C3E-1654-408A-A609-06B23D2270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2161" y="4527041"/>
              <a:ext cx="27258" cy="444324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673391-B048-4C7C-A471-FE234DA87B3E}"/>
              </a:ext>
            </a:extLst>
          </p:cNvPr>
          <p:cNvGrpSpPr/>
          <p:nvPr/>
        </p:nvGrpSpPr>
        <p:grpSpPr>
          <a:xfrm>
            <a:off x="4919142" y="4527041"/>
            <a:ext cx="2412836" cy="1687830"/>
            <a:chOff x="4919142" y="4489722"/>
            <a:chExt cx="2412836" cy="16878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9C3050-1470-4457-A3A8-A09D8CA34BE3}"/>
                </a:ext>
              </a:extLst>
            </p:cNvPr>
            <p:cNvSpPr/>
            <p:nvPr/>
          </p:nvSpPr>
          <p:spPr>
            <a:xfrm>
              <a:off x="4919142" y="5531221"/>
              <a:ext cx="24128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Processes connect to dendrites at </a:t>
              </a:r>
              <a:r>
                <a:rPr lang="en-US" b="1" dirty="0">
                  <a:solidFill>
                    <a:schemeClr val="tx2"/>
                  </a:solidFill>
                </a:rPr>
                <a:t>Synapses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F8D55F4-F0C6-4C3B-8972-C42375D174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15665" y="4623115"/>
              <a:ext cx="86785" cy="812371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21EA0B-2277-480C-964B-A58F99AC29E3}"/>
                </a:ext>
              </a:extLst>
            </p:cNvPr>
            <p:cNvSpPr/>
            <p:nvPr/>
          </p:nvSpPr>
          <p:spPr>
            <a:xfrm>
              <a:off x="5634212" y="4489722"/>
              <a:ext cx="204550" cy="152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4DD3B9-7CF7-4B8B-AD1D-81EB7C0E1A19}"/>
              </a:ext>
            </a:extLst>
          </p:cNvPr>
          <p:cNvCxnSpPr>
            <a:cxnSpLocks/>
          </p:cNvCxnSpPr>
          <p:nvPr/>
        </p:nvCxnSpPr>
        <p:spPr>
          <a:xfrm flipH="1">
            <a:off x="6217364" y="4679441"/>
            <a:ext cx="1113744" cy="228722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BAE436-30A8-464E-94D6-590890F385C5}"/>
              </a:ext>
            </a:extLst>
          </p:cNvPr>
          <p:cNvSpPr txBox="1"/>
          <p:nvPr/>
        </p:nvSpPr>
        <p:spPr>
          <a:xfrm>
            <a:off x="7367420" y="4503369"/>
            <a:ext cx="112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Dendrites</a:t>
            </a:r>
          </a:p>
        </p:txBody>
      </p:sp>
    </p:spTree>
    <p:extLst>
      <p:ext uri="{BB962C8B-B14F-4D97-AF65-F5344CB8AC3E}">
        <p14:creationId xmlns:p14="http://schemas.microsoft.com/office/powerpoint/2010/main" val="23144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219200" y="-35653"/>
            <a:ext cx="7924800" cy="6853806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351969" y="-6292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Opioid Sparing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C0E662-8189-4977-9030-50FB8AEBC7F1}"/>
              </a:ext>
            </a:extLst>
          </p:cNvPr>
          <p:cNvSpPr/>
          <p:nvPr/>
        </p:nvSpPr>
        <p:spPr>
          <a:xfrm>
            <a:off x="1490444" y="1143000"/>
            <a:ext cx="738231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 of Cannabis Use in People With Chronic Non-Cancer Pain Prescribed Opioids: Findings From a 4-year Prospective Cohort Study.</a:t>
            </a:r>
            <a:r>
              <a:rPr lang="en-US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Campbell </a:t>
            </a:r>
            <a:r>
              <a:rPr lang="en-US" i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al 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Lancet Public Health; 3:e341-e350.</a:t>
            </a:r>
          </a:p>
          <a:p>
            <a:endParaRPr lang="en-US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Prospective observational study  to investigate cannabis use in people with chronic pain prescribed opioids, examined reasons for use, perceived effectiveness and potential opioid-sparing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Results:</a:t>
            </a:r>
            <a:r>
              <a:rPr lang="en-US" dirty="0">
                <a:solidFill>
                  <a:schemeClr val="tx2"/>
                </a:solidFill>
              </a:rPr>
              <a:t> Cannabis use was common (24% over 4 </a:t>
            </a:r>
            <a:r>
              <a:rPr lang="en-US" dirty="0" err="1">
                <a:solidFill>
                  <a:schemeClr val="tx2"/>
                </a:solidFill>
              </a:rPr>
              <a:t>yr</a:t>
            </a:r>
            <a:r>
              <a:rPr lang="en-US" dirty="0">
                <a:solidFill>
                  <a:schemeClr val="tx2"/>
                </a:solidFill>
              </a:rPr>
              <a:t> period).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Cannabis users had slightly</a:t>
            </a:r>
            <a:r>
              <a:rPr lang="en-US" i="1" dirty="0">
                <a:solidFill>
                  <a:schemeClr val="tx2"/>
                </a:solidFill>
              </a:rPr>
              <a:t> increased </a:t>
            </a:r>
            <a:r>
              <a:rPr lang="en-US" dirty="0">
                <a:solidFill>
                  <a:schemeClr val="tx2"/>
                </a:solidFill>
              </a:rPr>
              <a:t>risk of greater pain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 evidence of improved patient outcomes.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 evidence of opioid sparing.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58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8E05A-28F3-4C28-9B10-CEE103EF933B}"/>
              </a:ext>
            </a:extLst>
          </p:cNvPr>
          <p:cNvSpPr/>
          <p:nvPr/>
        </p:nvSpPr>
        <p:spPr>
          <a:xfrm>
            <a:off x="1152205" y="503"/>
            <a:ext cx="8005078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575828" y="190195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defTabSz="4572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Neuropathic Pain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3F657-0D57-4C61-92FD-2C651A63ACE5}"/>
              </a:ext>
            </a:extLst>
          </p:cNvPr>
          <p:cNvSpPr txBox="1"/>
          <p:nvPr/>
        </p:nvSpPr>
        <p:spPr>
          <a:xfrm>
            <a:off x="1714500" y="936486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rgbClr val="394169"/>
                </a:solidFill>
              </a:rPr>
              <a:t> 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394169"/>
              </a:solidFill>
            </a:endParaRPr>
          </a:p>
          <a:p>
            <a:pPr marL="0" lvl="1"/>
            <a:endParaRPr lang="en-US" dirty="0">
              <a:solidFill>
                <a:srgbClr val="39416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906D-E213-4D53-ADEF-8FCBE3F20602}"/>
              </a:ext>
            </a:extLst>
          </p:cNvPr>
          <p:cNvSpPr/>
          <p:nvPr/>
        </p:nvSpPr>
        <p:spPr>
          <a:xfrm>
            <a:off x="1337578" y="1066800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Cannabis-Based Medicines for Chronic Neuropathic Pain in Adults.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Mücke</a:t>
            </a:r>
            <a:r>
              <a:rPr lang="en-US" dirty="0">
                <a:solidFill>
                  <a:schemeClr val="tx2"/>
                </a:solidFill>
              </a:rPr>
              <a:t> M </a:t>
            </a:r>
            <a:r>
              <a:rPr lang="en-US" i="1" dirty="0">
                <a:solidFill>
                  <a:schemeClr val="tx2"/>
                </a:solidFill>
              </a:rPr>
              <a:t>et al </a:t>
            </a:r>
            <a:r>
              <a:rPr lang="en-US" b="1" dirty="0">
                <a:solidFill>
                  <a:schemeClr val="tx2"/>
                </a:solidFill>
              </a:rPr>
              <a:t>2018</a:t>
            </a:r>
            <a:r>
              <a:rPr lang="en-US" dirty="0">
                <a:solidFill>
                  <a:schemeClr val="tx2"/>
                </a:solidFill>
              </a:rPr>
              <a:t> Cochrane Database </a:t>
            </a:r>
            <a:r>
              <a:rPr lang="en-US" dirty="0" err="1">
                <a:solidFill>
                  <a:schemeClr val="tx2"/>
                </a:solidFill>
              </a:rPr>
              <a:t>Syst</a:t>
            </a:r>
            <a:r>
              <a:rPr lang="en-US" dirty="0">
                <a:solidFill>
                  <a:schemeClr val="tx2"/>
                </a:solidFill>
              </a:rPr>
              <a:t> Rev. Mar 7;3:CD012182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Review of 16 studies / 1750 participants. 2 to 26 weeks long,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Sativex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nabiximols</a:t>
            </a:r>
            <a:r>
              <a:rPr lang="en-US" dirty="0">
                <a:solidFill>
                  <a:schemeClr val="tx2"/>
                </a:solidFill>
              </a:rPr>
              <a:t> (THC:CBD spray (10 studies)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nabilone ( 2 studies),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inhaled herbal cannabis (2 studies)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dronabinol (2 studies).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E1D96-1E5B-4E50-BF37-2FA3A58E6DA6}"/>
              </a:ext>
            </a:extLst>
          </p:cNvPr>
          <p:cNvSpPr/>
          <p:nvPr/>
        </p:nvSpPr>
        <p:spPr>
          <a:xfrm>
            <a:off x="1308216" y="3657600"/>
            <a:ext cx="75350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Modest increase in # of people achieving &gt;30% pain relief (</a:t>
            </a:r>
            <a:r>
              <a:rPr lang="en-US" b="1" dirty="0">
                <a:solidFill>
                  <a:schemeClr val="tx2"/>
                </a:solidFill>
              </a:rPr>
              <a:t>39% vs 33%)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NNT 11</a:t>
            </a:r>
            <a:r>
              <a:rPr lang="en-US" dirty="0">
                <a:solidFill>
                  <a:schemeClr val="tx2"/>
                </a:solidFill>
              </a:rPr>
              <a:t>, (1586 participants, 10 studies, moderate quality evidence).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Cannabis-based medicines may increase nervous system adverse events compared with placebo </a:t>
            </a:r>
            <a:r>
              <a:rPr lang="en-US" b="1" dirty="0">
                <a:solidFill>
                  <a:schemeClr val="tx2"/>
                </a:solidFill>
              </a:rPr>
              <a:t>(61% vs 29%)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Psychiatric disorders occurred in </a:t>
            </a:r>
            <a:r>
              <a:rPr lang="en-US" b="1" dirty="0">
                <a:solidFill>
                  <a:schemeClr val="tx2"/>
                </a:solidFill>
              </a:rPr>
              <a:t>17% vs 5%</a:t>
            </a:r>
            <a:r>
              <a:rPr lang="en-US" dirty="0">
                <a:solidFill>
                  <a:schemeClr val="tx2"/>
                </a:solidFill>
              </a:rPr>
              <a:t> using placebo NNTH 3, 1304 participants, 9 studies, low-quality evidence). </a:t>
            </a:r>
          </a:p>
        </p:txBody>
      </p:sp>
    </p:spTree>
    <p:extLst>
      <p:ext uri="{BB962C8B-B14F-4D97-AF65-F5344CB8AC3E}">
        <p14:creationId xmlns:p14="http://schemas.microsoft.com/office/powerpoint/2010/main" val="41349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C2895C-18EF-4CEC-B74E-8CFA6A4DF1B5}"/>
              </a:ext>
            </a:extLst>
          </p:cNvPr>
          <p:cNvSpPr/>
          <p:nvPr/>
        </p:nvSpPr>
        <p:spPr>
          <a:xfrm>
            <a:off x="1175619" y="503"/>
            <a:ext cx="7900151" cy="6857497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4E011-7A48-4B87-A8CA-EE8D5DE3283A}"/>
              </a:ext>
            </a:extLst>
          </p:cNvPr>
          <p:cNvSpPr/>
          <p:nvPr/>
        </p:nvSpPr>
        <p:spPr>
          <a:xfrm>
            <a:off x="1219200" y="1143000"/>
            <a:ext cx="7727700" cy="514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447800" y="186223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Effect of CBD in 12 Social Anxiety Patients: Simulated Public Speaking Test</a:t>
            </a:r>
            <a:endParaRPr lang="en-US" altLang="en-US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F1CEB-7190-4F0C-ACE0-CD24285B7356}"/>
              </a:ext>
            </a:extLst>
          </p:cNvPr>
          <p:cNvSpPr/>
          <p:nvPr/>
        </p:nvSpPr>
        <p:spPr>
          <a:xfrm>
            <a:off x="1243849" y="6350913"/>
            <a:ext cx="7864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Cannabidiol reduces the anxiety induced by simulated public speaking in treatment-naive social phobia patients. Bergamaschi, et al. (2011) </a:t>
            </a:r>
            <a:r>
              <a:rPr lang="en-US" sz="1100" dirty="0" err="1"/>
              <a:t>Neuropsychopharmacology</a:t>
            </a:r>
            <a:r>
              <a:rPr lang="en-US" sz="1100" dirty="0"/>
              <a:t> 36, 1219-1226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4126" y="5955269"/>
            <a:ext cx="665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6125" algn="l"/>
                <a:tab pos="1539875" algn="l"/>
                <a:tab pos="2803525" algn="l"/>
                <a:tab pos="3260725" algn="l"/>
              </a:tabLs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asal 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retest 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nticipation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peech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Post speech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0A157-5C06-4A2E-BE34-B24C8C6D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108" y="1547139"/>
            <a:ext cx="6875884" cy="4414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FC8FE-843A-4C24-9365-B5DDA952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109" y="1547139"/>
            <a:ext cx="6875883" cy="44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4141E-C2AC-49ED-AA51-58DA82446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842"/>
            <a:ext cx="7942985" cy="68421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CD4CBD-6B27-43EE-9374-587F4B03FDCD}"/>
              </a:ext>
            </a:extLst>
          </p:cNvPr>
          <p:cNvSpPr/>
          <p:nvPr/>
        </p:nvSpPr>
        <p:spPr>
          <a:xfrm>
            <a:off x="1492095" y="1036019"/>
            <a:ext cx="7382437" cy="551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2B4B62-82D6-4C93-8BA8-A4FAD3A6F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80602"/>
              </p:ext>
            </p:extLst>
          </p:nvPr>
        </p:nvGraphicFramePr>
        <p:xfrm>
          <a:off x="1827558" y="2695544"/>
          <a:ext cx="5803999" cy="298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4" name="Image" r:id="rId5" imgW="5828400" imgH="3847320" progId="Photoshop.Image.18">
                  <p:embed/>
                </p:oleObj>
              </mc:Choice>
              <mc:Fallback>
                <p:oleObj name="Image" r:id="rId5" imgW="5828400" imgH="3847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7558" y="2695544"/>
                        <a:ext cx="5803999" cy="298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C6C82A-7F2F-42DD-B05D-F4282CB5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-81334"/>
            <a:ext cx="7309042" cy="1143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How Nerves Fire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D44C4E-EB22-4CB2-AC37-A04B239FC2AB}"/>
              </a:ext>
            </a:extLst>
          </p:cNvPr>
          <p:cNvCxnSpPr>
            <a:cxnSpLocks/>
          </p:cNvCxnSpPr>
          <p:nvPr/>
        </p:nvCxnSpPr>
        <p:spPr>
          <a:xfrm flipH="1">
            <a:off x="4423625" y="3661904"/>
            <a:ext cx="260810" cy="3474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18F8C6-6F01-4EC1-BF12-E9FB6575F363}"/>
              </a:ext>
            </a:extLst>
          </p:cNvPr>
          <p:cNvSpPr/>
          <p:nvPr/>
        </p:nvSpPr>
        <p:spPr>
          <a:xfrm>
            <a:off x="1723213" y="1266884"/>
            <a:ext cx="6887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rest, pumps keep the sodium ion </a:t>
            </a:r>
            <a:r>
              <a:rPr lang="en-US" b="1" dirty="0">
                <a:solidFill>
                  <a:schemeClr val="tx2"/>
                </a:solidFill>
              </a:rPr>
              <a:t>(Na</a:t>
            </a:r>
            <a:r>
              <a:rPr lang="en-US" b="1" baseline="30000" dirty="0">
                <a:solidFill>
                  <a:schemeClr val="tx2"/>
                </a:solidFill>
              </a:rPr>
              <a:t>+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concentration inside neurons low, and the potassium </a:t>
            </a:r>
            <a:r>
              <a:rPr lang="en-US" b="1" dirty="0">
                <a:solidFill>
                  <a:schemeClr val="tx2"/>
                </a:solidFill>
              </a:rPr>
              <a:t>(K</a:t>
            </a:r>
            <a:r>
              <a:rPr lang="en-US" b="1" baseline="30000" dirty="0">
                <a:solidFill>
                  <a:schemeClr val="tx2"/>
                </a:solidFill>
              </a:rPr>
              <a:t>+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ion concentration higher than outside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B2562-3DA6-448C-A436-33464F4DA88E}"/>
              </a:ext>
            </a:extLst>
          </p:cNvPr>
          <p:cNvSpPr txBox="1"/>
          <p:nvPr/>
        </p:nvSpPr>
        <p:spPr>
          <a:xfrm>
            <a:off x="1708359" y="2011116"/>
            <a:ext cx="694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When stimulated, Na</a:t>
            </a:r>
            <a:r>
              <a:rPr lang="en-US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channels in the node open followed by K</a:t>
            </a:r>
            <a:r>
              <a:rPr lang="en-US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channels, causing a “pulse” of charge to enter then exit the neuron.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5F5650-494A-4F5C-B3DE-2DDCEB3E2D58}"/>
              </a:ext>
            </a:extLst>
          </p:cNvPr>
          <p:cNvCxnSpPr>
            <a:cxnSpLocks/>
          </p:cNvCxnSpPr>
          <p:nvPr/>
        </p:nvCxnSpPr>
        <p:spPr>
          <a:xfrm flipV="1">
            <a:off x="4554030" y="3718766"/>
            <a:ext cx="188671" cy="275082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3881FB3-6275-43C8-BD1E-673E8FFE3E61}"/>
              </a:ext>
            </a:extLst>
          </p:cNvPr>
          <p:cNvSpPr txBox="1"/>
          <p:nvPr/>
        </p:nvSpPr>
        <p:spPr>
          <a:xfrm>
            <a:off x="3910326" y="5115751"/>
            <a:ext cx="2751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Na+ induced voltage “spike” causes K+ channels to open and allow K+ 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AB5F5-326A-457A-81A7-BE24694B171A}"/>
              </a:ext>
            </a:extLst>
          </p:cNvPr>
          <p:cNvSpPr txBox="1"/>
          <p:nvPr/>
        </p:nvSpPr>
        <p:spPr>
          <a:xfrm>
            <a:off x="4658466" y="364159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K</a:t>
            </a:r>
            <a:r>
              <a:rPr lang="en-US" sz="2000" b="1" baseline="30000" dirty="0">
                <a:solidFill>
                  <a:schemeClr val="tx2"/>
                </a:solidFill>
              </a:rPr>
              <a:t>+</a:t>
            </a:r>
            <a:r>
              <a:rPr lang="en-US" sz="2000" b="1" dirty="0">
                <a:solidFill>
                  <a:schemeClr val="tx2"/>
                </a:solidFill>
              </a:rPr>
              <a:t> 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AD228-DDB4-4DE3-B2D3-635BBEB247C5}"/>
              </a:ext>
            </a:extLst>
          </p:cNvPr>
          <p:cNvSpPr txBox="1"/>
          <p:nvPr/>
        </p:nvSpPr>
        <p:spPr>
          <a:xfrm>
            <a:off x="4308144" y="3352123"/>
            <a:ext cx="157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Na</a:t>
            </a:r>
            <a:r>
              <a:rPr lang="en-US" sz="2000" b="1" baseline="30000" dirty="0">
                <a:solidFill>
                  <a:schemeClr val="tx2"/>
                </a:solidFill>
              </a:rPr>
              <a:t>+</a:t>
            </a:r>
            <a:r>
              <a:rPr lang="en-US" sz="2000" b="1" dirty="0">
                <a:solidFill>
                  <a:schemeClr val="tx2"/>
                </a:solidFill>
              </a:rPr>
              <a:t> in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ABC65D-9FDC-47D5-9098-B9105EC93E13}"/>
              </a:ext>
            </a:extLst>
          </p:cNvPr>
          <p:cNvGrpSpPr/>
          <p:nvPr/>
        </p:nvGrpSpPr>
        <p:grpSpPr>
          <a:xfrm>
            <a:off x="5231686" y="3205296"/>
            <a:ext cx="2788089" cy="1216829"/>
            <a:chOff x="5563486" y="2900368"/>
            <a:chExt cx="2788089" cy="1216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CF1791-3071-4331-AB77-AA55D973A9D0}"/>
                </a:ext>
              </a:extLst>
            </p:cNvPr>
            <p:cNvGrpSpPr/>
            <p:nvPr/>
          </p:nvGrpSpPr>
          <p:grpSpPr>
            <a:xfrm>
              <a:off x="5977192" y="2900368"/>
              <a:ext cx="2374383" cy="1216829"/>
              <a:chOff x="5466615" y="3211931"/>
              <a:chExt cx="2374383" cy="1216829"/>
            </a:xfrm>
          </p:grpSpPr>
          <p:graphicFrame>
            <p:nvGraphicFramePr>
              <p:cNvPr id="21" name="Object 20">
                <a:extLst>
                  <a:ext uri="{FF2B5EF4-FFF2-40B4-BE49-F238E27FC236}">
                    <a16:creationId xmlns:a16="http://schemas.microsoft.com/office/drawing/2014/main" id="{E3286A35-920E-4B40-93F3-8FD6E7FC2F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1121333"/>
                  </p:ext>
                </p:extLst>
              </p:nvPr>
            </p:nvGraphicFramePr>
            <p:xfrm>
              <a:off x="5466615" y="3211931"/>
              <a:ext cx="1141149" cy="12168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25" name="Image" r:id="rId7" imgW="4571280" imgH="4875840" progId="Photoshop.Image.18">
                      <p:embed/>
                    </p:oleObj>
                  </mc:Choice>
                  <mc:Fallback>
                    <p:oleObj name="Image" r:id="rId7" imgW="4571280" imgH="4875840" progId="Photoshop.Image.18">
                      <p:embed/>
                      <p:pic>
                        <p:nvPicPr>
                          <p:cNvPr id="51" name="Object 50">
                            <a:extLst>
                              <a:ext uri="{FF2B5EF4-FFF2-40B4-BE49-F238E27FC236}">
                                <a16:creationId xmlns:a16="http://schemas.microsoft.com/office/drawing/2014/main" id="{C2940037-4019-4FE9-8752-C4D8A587947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466615" y="3211931"/>
                            <a:ext cx="1141149" cy="121682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E7B22DF-7516-4A4F-ADAE-873679549FFA}"/>
                  </a:ext>
                </a:extLst>
              </p:cNvPr>
              <p:cNvSpPr/>
              <p:nvPr/>
            </p:nvSpPr>
            <p:spPr>
              <a:xfrm>
                <a:off x="6121296" y="3395612"/>
                <a:ext cx="171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Action Potential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40B74ED-1FFC-4001-BCD7-118B3B3EBEF8}"/>
                </a:ext>
              </a:extLst>
            </p:cNvPr>
            <p:cNvGrpSpPr/>
            <p:nvPr/>
          </p:nvGrpSpPr>
          <p:grpSpPr>
            <a:xfrm>
              <a:off x="5563486" y="2946376"/>
              <a:ext cx="528866" cy="1131295"/>
              <a:chOff x="7313214" y="1738580"/>
              <a:chExt cx="528866" cy="113129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0EDFC7-EAB6-42D8-B311-3CA94A5C1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400" y="1803075"/>
                <a:ext cx="0" cy="106680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31EFDB-8D5D-4B5B-A466-C9B02C243828}"/>
                  </a:ext>
                </a:extLst>
              </p:cNvPr>
              <p:cNvSpPr txBox="1"/>
              <p:nvPr/>
            </p:nvSpPr>
            <p:spPr>
              <a:xfrm>
                <a:off x="7325592" y="1738580"/>
                <a:ext cx="5164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</a:rPr>
                  <a:t>+10mV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620752-0602-492F-8D3E-32C494B10CB6}"/>
                  </a:ext>
                </a:extLst>
              </p:cNvPr>
              <p:cNvSpPr txBox="1"/>
              <p:nvPr/>
            </p:nvSpPr>
            <p:spPr>
              <a:xfrm>
                <a:off x="7313214" y="2499937"/>
                <a:ext cx="4940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</a:rPr>
                  <a:t>-70mV</a:t>
                </a:r>
              </a:p>
            </p:txBody>
          </p:sp>
        </p:grp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99F3D4-3EF3-418C-ACE1-BBDF9CAC14E1}"/>
              </a:ext>
            </a:extLst>
          </p:cNvPr>
          <p:cNvCxnSpPr>
            <a:cxnSpLocks/>
          </p:cNvCxnSpPr>
          <p:nvPr/>
        </p:nvCxnSpPr>
        <p:spPr>
          <a:xfrm flipV="1">
            <a:off x="5183314" y="4060031"/>
            <a:ext cx="1059252" cy="1122201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92CEE2-52FF-4D26-80BF-58E82C83F355}"/>
              </a:ext>
            </a:extLst>
          </p:cNvPr>
          <p:cNvCxnSpPr>
            <a:cxnSpLocks/>
          </p:cNvCxnSpPr>
          <p:nvPr/>
        </p:nvCxnSpPr>
        <p:spPr>
          <a:xfrm>
            <a:off x="5034757" y="3548977"/>
            <a:ext cx="1059369" cy="1989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D868C9D-4F21-47F6-9041-EBC329017556}"/>
              </a:ext>
            </a:extLst>
          </p:cNvPr>
          <p:cNvSpPr/>
          <p:nvPr/>
        </p:nvSpPr>
        <p:spPr>
          <a:xfrm>
            <a:off x="1676226" y="2653969"/>
            <a:ext cx="6477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pulse of charge is called  an “Action Potential” (AP)</a:t>
            </a:r>
          </a:p>
        </p:txBody>
      </p:sp>
    </p:spTree>
    <p:extLst>
      <p:ext uri="{BB962C8B-B14F-4D97-AF65-F5344CB8AC3E}">
        <p14:creationId xmlns:p14="http://schemas.microsoft.com/office/powerpoint/2010/main" val="39389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50" grpId="0"/>
      <p:bldP spid="20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4141E-C2AC-49ED-AA51-58DA82446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80" y="38363"/>
            <a:ext cx="796137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CD4CBD-6B27-43EE-9374-587F4B03FDCD}"/>
              </a:ext>
            </a:extLst>
          </p:cNvPr>
          <p:cNvSpPr/>
          <p:nvPr/>
        </p:nvSpPr>
        <p:spPr>
          <a:xfrm>
            <a:off x="1434253" y="990601"/>
            <a:ext cx="755734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F90EDA-B841-4BF3-B356-33CC0DBE5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79405"/>
              </p:ext>
            </p:extLst>
          </p:nvPr>
        </p:nvGraphicFramePr>
        <p:xfrm>
          <a:off x="1863968" y="2058393"/>
          <a:ext cx="6911137" cy="233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" name="Image" r:id="rId5" imgW="10361880" imgH="7009200" progId="Photoshop.Image.18">
                  <p:embed/>
                </p:oleObj>
              </mc:Choice>
              <mc:Fallback>
                <p:oleObj name="Image" r:id="rId5" imgW="10361880" imgH="7009200" progId="Photoshop.Image.1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F90EDA-B841-4BF3-B356-33CC0DBE5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3968" y="2058393"/>
                        <a:ext cx="6911137" cy="2330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5CCE866-389D-490A-ACE5-78909A2DD6C9}"/>
              </a:ext>
            </a:extLst>
          </p:cNvPr>
          <p:cNvSpPr txBox="1"/>
          <p:nvPr/>
        </p:nvSpPr>
        <p:spPr>
          <a:xfrm>
            <a:off x="5362726" y="4417069"/>
            <a:ext cx="310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Synapses, chemical neurotransmitters propagate the signal to the post synaptic neuron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6C82A-7F2F-42DD-B05D-F4282CB5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47" y="90745"/>
            <a:ext cx="7309042" cy="1143000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US" sz="480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  <a:ea typeface="+mn-ea"/>
                <a:cs typeface="Arial" charset="0"/>
              </a:rPr>
              <a:t>Signal Transmission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523A33-84FB-404B-A816-B3F5DDC4EE8E}"/>
              </a:ext>
            </a:extLst>
          </p:cNvPr>
          <p:cNvSpPr txBox="1"/>
          <p:nvPr/>
        </p:nvSpPr>
        <p:spPr>
          <a:xfrm>
            <a:off x="2374356" y="4181102"/>
            <a:ext cx="262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Charge moves down an axon like a “chasing light” (not like electrons in a wire)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9DA2DD-9206-49E0-9857-268D0DAC5C7C}"/>
              </a:ext>
            </a:extLst>
          </p:cNvPr>
          <p:cNvGrpSpPr/>
          <p:nvPr/>
        </p:nvGrpSpPr>
        <p:grpSpPr>
          <a:xfrm rot="19163987">
            <a:off x="3837811" y="2824622"/>
            <a:ext cx="225022" cy="230738"/>
            <a:chOff x="3905428" y="2536487"/>
            <a:chExt cx="225022" cy="23073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899F3D4-3EF3-418C-ACE1-BBDF9CAC1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5428" y="2687909"/>
              <a:ext cx="225022" cy="79316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3D44C4E-EB22-4CB2-AC37-A04B239FC2AB}"/>
                </a:ext>
              </a:extLst>
            </p:cNvPr>
            <p:cNvCxnSpPr>
              <a:cxnSpLocks/>
            </p:cNvCxnSpPr>
            <p:nvPr/>
          </p:nvCxnSpPr>
          <p:spPr>
            <a:xfrm rot="2436013" flipH="1">
              <a:off x="3912637" y="2536487"/>
              <a:ext cx="122086" cy="21842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EB3DAD-E4A5-4F77-B873-E86FAF338ED7}"/>
              </a:ext>
            </a:extLst>
          </p:cNvPr>
          <p:cNvGrpSpPr/>
          <p:nvPr/>
        </p:nvGrpSpPr>
        <p:grpSpPr>
          <a:xfrm>
            <a:off x="3973755" y="3289380"/>
            <a:ext cx="409575" cy="127149"/>
            <a:chOff x="3657600" y="2672362"/>
            <a:chExt cx="409575" cy="12714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598117-1354-4725-847C-4C816C913E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2375" y="2732836"/>
              <a:ext cx="304800" cy="66675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C70CEFD-315E-45B5-A097-76F9756393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600" y="2672362"/>
              <a:ext cx="304800" cy="857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565F24-171A-430A-9D17-FA4C33852B2A}"/>
              </a:ext>
            </a:extLst>
          </p:cNvPr>
          <p:cNvGrpSpPr/>
          <p:nvPr/>
        </p:nvGrpSpPr>
        <p:grpSpPr>
          <a:xfrm rot="20915379">
            <a:off x="4135680" y="3565396"/>
            <a:ext cx="409575" cy="127149"/>
            <a:chOff x="3657600" y="2672362"/>
            <a:chExt cx="409575" cy="127149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E28B460-19BC-4B4F-86C9-D4AACEC2D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2375" y="2732836"/>
              <a:ext cx="304800" cy="66675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EE5D28-F6B8-4CB8-89C0-ECC697218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600" y="2672362"/>
              <a:ext cx="304800" cy="857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7C419751-F6A2-4F57-A9CF-27C63BA232DE}"/>
              </a:ext>
            </a:extLst>
          </p:cNvPr>
          <p:cNvSpPr/>
          <p:nvPr/>
        </p:nvSpPr>
        <p:spPr>
          <a:xfrm rot="19803956">
            <a:off x="4038101" y="2870105"/>
            <a:ext cx="348281" cy="421751"/>
          </a:xfrm>
          <a:prstGeom prst="arc">
            <a:avLst>
              <a:gd name="adj1" fmla="val 16200000"/>
              <a:gd name="adj2" fmla="val 4319749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0FAE777D-77A9-416F-BA99-F9496242FC0C}"/>
              </a:ext>
            </a:extLst>
          </p:cNvPr>
          <p:cNvSpPr/>
          <p:nvPr/>
        </p:nvSpPr>
        <p:spPr>
          <a:xfrm rot="20356526">
            <a:off x="4246351" y="3292518"/>
            <a:ext cx="348281" cy="352098"/>
          </a:xfrm>
          <a:prstGeom prst="arc">
            <a:avLst>
              <a:gd name="adj1" fmla="val 16200000"/>
              <a:gd name="adj2" fmla="val 4319749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1A16CF-DF26-4839-8C8F-7C88151BDAAC}"/>
              </a:ext>
            </a:extLst>
          </p:cNvPr>
          <p:cNvGrpSpPr/>
          <p:nvPr/>
        </p:nvGrpSpPr>
        <p:grpSpPr>
          <a:xfrm rot="19129166">
            <a:off x="4483859" y="3658735"/>
            <a:ext cx="343570" cy="158245"/>
            <a:chOff x="3657600" y="2672362"/>
            <a:chExt cx="409575" cy="127149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6F767BD-A9D8-4D0D-9B0F-79658DC713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2375" y="2732836"/>
              <a:ext cx="304800" cy="66675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66D48EE-59CA-4DB6-9EBA-C8EE6EAF7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600" y="2672362"/>
              <a:ext cx="304800" cy="857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>
            <a:extLst>
              <a:ext uri="{FF2B5EF4-FFF2-40B4-BE49-F238E27FC236}">
                <a16:creationId xmlns:a16="http://schemas.microsoft.com/office/drawing/2014/main" id="{7D7C01F9-04C2-400F-88DE-A19C2CB4F38C}"/>
              </a:ext>
            </a:extLst>
          </p:cNvPr>
          <p:cNvSpPr/>
          <p:nvPr/>
        </p:nvSpPr>
        <p:spPr>
          <a:xfrm rot="17636314">
            <a:off x="4416194" y="3394243"/>
            <a:ext cx="348281" cy="352098"/>
          </a:xfrm>
          <a:prstGeom prst="arc">
            <a:avLst>
              <a:gd name="adj1" fmla="val 14942032"/>
              <a:gd name="adj2" fmla="val 4319749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98D255-CAC4-4055-A8F4-54762D93EC27}"/>
              </a:ext>
            </a:extLst>
          </p:cNvPr>
          <p:cNvGrpSpPr/>
          <p:nvPr/>
        </p:nvGrpSpPr>
        <p:grpSpPr>
          <a:xfrm rot="16951226">
            <a:off x="4901681" y="3674248"/>
            <a:ext cx="409575" cy="127149"/>
            <a:chOff x="3657600" y="2672362"/>
            <a:chExt cx="409575" cy="127149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D1086A9-7758-469E-89AA-54E770B9C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2375" y="2732836"/>
              <a:ext cx="304800" cy="66675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A3EA445-A20C-4495-8A7F-F63E19BCA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600" y="2672362"/>
              <a:ext cx="304800" cy="857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rc 48">
            <a:extLst>
              <a:ext uri="{FF2B5EF4-FFF2-40B4-BE49-F238E27FC236}">
                <a16:creationId xmlns:a16="http://schemas.microsoft.com/office/drawing/2014/main" id="{8FBB8B39-D798-4D34-A74F-FB3032C05B50}"/>
              </a:ext>
            </a:extLst>
          </p:cNvPr>
          <p:cNvSpPr/>
          <p:nvPr/>
        </p:nvSpPr>
        <p:spPr>
          <a:xfrm rot="17636314">
            <a:off x="4734863" y="3383615"/>
            <a:ext cx="348281" cy="352098"/>
          </a:xfrm>
          <a:prstGeom prst="arc">
            <a:avLst>
              <a:gd name="adj1" fmla="val 14942032"/>
              <a:gd name="adj2" fmla="val 4319749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FEB4D0C-F85F-4610-89A8-B5CE11FF7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73337"/>
              </p:ext>
            </p:extLst>
          </p:nvPr>
        </p:nvGraphicFramePr>
        <p:xfrm>
          <a:off x="3937234" y="1836482"/>
          <a:ext cx="974734" cy="103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" name="Image" r:id="rId7" imgW="4571280" imgH="4875840" progId="Photoshop.Image.18">
                  <p:embed/>
                </p:oleObj>
              </mc:Choice>
              <mc:Fallback>
                <p:oleObj name="Image" r:id="rId7" imgW="4571280" imgH="4875840" progId="Photoshop.Image.18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0FEB4D0C-F85F-4610-89A8-B5CE11FF7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7234" y="1836482"/>
                        <a:ext cx="974734" cy="103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3240E70B-0AB3-4833-85ED-6CFC3489C115}"/>
              </a:ext>
            </a:extLst>
          </p:cNvPr>
          <p:cNvGrpSpPr/>
          <p:nvPr/>
        </p:nvGrpSpPr>
        <p:grpSpPr>
          <a:xfrm>
            <a:off x="3733800" y="2590800"/>
            <a:ext cx="548440" cy="868978"/>
            <a:chOff x="3634687" y="2325433"/>
            <a:chExt cx="548440" cy="86897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1B9538-CC7F-45CA-88AA-9694ABB992D0}"/>
                </a:ext>
              </a:extLst>
            </p:cNvPr>
            <p:cNvSpPr txBox="1"/>
            <p:nvPr/>
          </p:nvSpPr>
          <p:spPr>
            <a:xfrm>
              <a:off x="3634687" y="2825079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K</a:t>
              </a:r>
              <a:r>
                <a:rPr lang="en-US" b="1" baseline="30000" dirty="0">
                  <a:solidFill>
                    <a:schemeClr val="tx2"/>
                  </a:solidFill>
                </a:rPr>
                <a:t>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A0929AC-45AA-4FA7-B313-6617F085E3C8}"/>
                </a:ext>
              </a:extLst>
            </p:cNvPr>
            <p:cNvSpPr txBox="1"/>
            <p:nvPr/>
          </p:nvSpPr>
          <p:spPr>
            <a:xfrm>
              <a:off x="3695493" y="2325433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</a:rPr>
                <a:t>Na</a:t>
              </a:r>
              <a:r>
                <a:rPr lang="en-US" sz="1600" b="1" baseline="30000" dirty="0">
                  <a:solidFill>
                    <a:schemeClr val="tx2"/>
                  </a:solidFill>
                </a:rPr>
                <a:t>+</a:t>
              </a:r>
            </a:p>
          </p:txBody>
        </p:sp>
      </p:grpSp>
      <p:sp>
        <p:nvSpPr>
          <p:cNvPr id="61" name="Arc 60">
            <a:extLst>
              <a:ext uri="{FF2B5EF4-FFF2-40B4-BE49-F238E27FC236}">
                <a16:creationId xmlns:a16="http://schemas.microsoft.com/office/drawing/2014/main" id="{6D03BEBD-4553-4699-8D13-705CCA2D7821}"/>
              </a:ext>
            </a:extLst>
          </p:cNvPr>
          <p:cNvSpPr/>
          <p:nvPr/>
        </p:nvSpPr>
        <p:spPr>
          <a:xfrm rot="17636314">
            <a:off x="5188586" y="3421978"/>
            <a:ext cx="348281" cy="352098"/>
          </a:xfrm>
          <a:prstGeom prst="arc">
            <a:avLst>
              <a:gd name="adj1" fmla="val 14942032"/>
              <a:gd name="adj2" fmla="val 4319749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0258BE-F8CA-4C9A-8A4B-8F9E80A0ABD7}"/>
              </a:ext>
            </a:extLst>
          </p:cNvPr>
          <p:cNvCxnSpPr>
            <a:cxnSpLocks/>
          </p:cNvCxnSpPr>
          <p:nvPr/>
        </p:nvCxnSpPr>
        <p:spPr>
          <a:xfrm flipV="1">
            <a:off x="6212281" y="3648245"/>
            <a:ext cx="0" cy="86998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B083507-567F-4113-8857-083CAD03FE5B}"/>
              </a:ext>
            </a:extLst>
          </p:cNvPr>
          <p:cNvSpPr/>
          <p:nvPr/>
        </p:nvSpPr>
        <p:spPr>
          <a:xfrm>
            <a:off x="6075559" y="3555479"/>
            <a:ext cx="381000" cy="2286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7396 0.09074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5" grpId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9" grpId="0" animBg="1"/>
      <p:bldP spid="49" grpId="1" animBg="1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C6C6A-7602-446F-BF60-86574379CD11}"/>
              </a:ext>
            </a:extLst>
          </p:cNvPr>
          <p:cNvSpPr/>
          <p:nvPr/>
        </p:nvSpPr>
        <p:spPr>
          <a:xfrm>
            <a:off x="1180203" y="0"/>
            <a:ext cx="7963797" cy="6858000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B5CAB3-A686-43A9-A809-27FF80C490F3}"/>
              </a:ext>
            </a:extLst>
          </p:cNvPr>
          <p:cNvSpPr/>
          <p:nvPr/>
        </p:nvSpPr>
        <p:spPr>
          <a:xfrm>
            <a:off x="1180203" y="914400"/>
            <a:ext cx="7811397" cy="535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927157D-50F4-4064-B15D-1F9E8F0D6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13176"/>
              </p:ext>
            </p:extLst>
          </p:nvPr>
        </p:nvGraphicFramePr>
        <p:xfrm>
          <a:off x="2775897" y="1254586"/>
          <a:ext cx="4491342" cy="463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Image" r:id="rId4" imgW="5879160" imgH="6031440" progId="Photoshop.Image.18">
                  <p:embed/>
                </p:oleObj>
              </mc:Choice>
              <mc:Fallback>
                <p:oleObj name="Image" r:id="rId4" imgW="5879160" imgH="60314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5897" y="1254586"/>
                        <a:ext cx="4491342" cy="4630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F0B921E-0C5D-4CEA-B4F1-B81FFC09BF98}"/>
              </a:ext>
            </a:extLst>
          </p:cNvPr>
          <p:cNvSpPr txBox="1">
            <a:spLocks/>
          </p:cNvSpPr>
          <p:nvPr/>
        </p:nvSpPr>
        <p:spPr>
          <a:xfrm>
            <a:off x="1180203" y="-79692"/>
            <a:ext cx="73090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Neurotransmission at Synapses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F86D61E-2976-48D8-AE0F-CC81B8249883}"/>
              </a:ext>
            </a:extLst>
          </p:cNvPr>
          <p:cNvSpPr/>
          <p:nvPr/>
        </p:nvSpPr>
        <p:spPr>
          <a:xfrm rot="10305224">
            <a:off x="4645945" y="547353"/>
            <a:ext cx="1220003" cy="2645602"/>
          </a:xfrm>
          <a:prstGeom prst="arc">
            <a:avLst>
              <a:gd name="adj1" fmla="val 16642004"/>
              <a:gd name="adj2" fmla="val 0"/>
            </a:avLst>
          </a:prstGeom>
          <a:ln>
            <a:solidFill>
              <a:srgbClr val="FF0000"/>
            </a:solidFill>
            <a:headEnd type="stealth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8C1FA45-BA05-4B40-9211-D1ED6BA5C46B}"/>
              </a:ext>
            </a:extLst>
          </p:cNvPr>
          <p:cNvSpPr/>
          <p:nvPr/>
        </p:nvSpPr>
        <p:spPr>
          <a:xfrm>
            <a:off x="5255948" y="2514600"/>
            <a:ext cx="104792" cy="1975487"/>
          </a:xfrm>
          <a:prstGeom prst="arc">
            <a:avLst>
              <a:gd name="adj1" fmla="val 16642004"/>
              <a:gd name="adj2" fmla="val 20605946"/>
            </a:avLst>
          </a:prstGeom>
          <a:ln>
            <a:solidFill>
              <a:srgbClr val="FF0000"/>
            </a:solidFill>
            <a:headEnd type="stealth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793B4E1-423E-45B7-97F5-2C2852437EEE}"/>
              </a:ext>
            </a:extLst>
          </p:cNvPr>
          <p:cNvSpPr/>
          <p:nvPr/>
        </p:nvSpPr>
        <p:spPr>
          <a:xfrm rot="16200000">
            <a:off x="5853157" y="2494255"/>
            <a:ext cx="809537" cy="1503525"/>
          </a:xfrm>
          <a:prstGeom prst="arc">
            <a:avLst>
              <a:gd name="adj1" fmla="val 16642004"/>
              <a:gd name="adj2" fmla="val 20605946"/>
            </a:avLst>
          </a:prstGeom>
          <a:ln>
            <a:solidFill>
              <a:srgbClr val="FF0000"/>
            </a:solidFill>
            <a:headEnd type="none" w="med" len="lg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ECFB204-12A8-4F03-8677-89B372BEBD7D}"/>
              </a:ext>
            </a:extLst>
          </p:cNvPr>
          <p:cNvSpPr/>
          <p:nvPr/>
        </p:nvSpPr>
        <p:spPr>
          <a:xfrm rot="8806409">
            <a:off x="6274268" y="2573130"/>
            <a:ext cx="104792" cy="1975487"/>
          </a:xfrm>
          <a:prstGeom prst="arc">
            <a:avLst>
              <a:gd name="adj1" fmla="val 16642004"/>
              <a:gd name="adj2" fmla="val 20605946"/>
            </a:avLst>
          </a:prstGeom>
          <a:ln>
            <a:solidFill>
              <a:srgbClr val="FF0000"/>
            </a:solidFill>
            <a:headEnd type="stealth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D341C29-DEB0-4338-93B4-DD8C863CED9C}"/>
              </a:ext>
            </a:extLst>
          </p:cNvPr>
          <p:cNvSpPr/>
          <p:nvPr/>
        </p:nvSpPr>
        <p:spPr>
          <a:xfrm rot="4402454">
            <a:off x="4272559" y="3805020"/>
            <a:ext cx="809537" cy="2841000"/>
          </a:xfrm>
          <a:prstGeom prst="arc">
            <a:avLst>
              <a:gd name="adj1" fmla="val 16642004"/>
              <a:gd name="adj2" fmla="val 20605946"/>
            </a:avLst>
          </a:prstGeom>
          <a:ln>
            <a:solidFill>
              <a:srgbClr val="FF0000"/>
            </a:solidFill>
            <a:headEnd type="none" w="med" len="lg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CB0717-474B-4E06-B050-0400C93F90C2}"/>
              </a:ext>
            </a:extLst>
          </p:cNvPr>
          <p:cNvSpPr txBox="1"/>
          <p:nvPr/>
        </p:nvSpPr>
        <p:spPr>
          <a:xfrm>
            <a:off x="1474171" y="1596807"/>
            <a:ext cx="1580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the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presynapse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the AP  stimulates calcium (</a:t>
            </a:r>
            <a:r>
              <a:rPr lang="en-US" b="1" dirty="0">
                <a:solidFill>
                  <a:schemeClr val="tx2"/>
                </a:solidFill>
              </a:rPr>
              <a:t>Ca</a:t>
            </a:r>
            <a:r>
              <a:rPr lang="en-US" b="1" baseline="30000" dirty="0">
                <a:solidFill>
                  <a:schemeClr val="tx2"/>
                </a:solidFill>
              </a:rPr>
              <a:t>2+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influx through voltage sensitive channels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E8E6B-667E-4B09-B51E-8B8781BC7D65}"/>
              </a:ext>
            </a:extLst>
          </p:cNvPr>
          <p:cNvSpPr txBox="1"/>
          <p:nvPr/>
        </p:nvSpPr>
        <p:spPr>
          <a:xfrm>
            <a:off x="7211780" y="184376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</a:t>
            </a:r>
            <a:r>
              <a:rPr lang="en-US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2+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influx signals release of  neurotransmitter vesicles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00DF4C-9F3B-4723-A1ED-6E61FE5E76EB}"/>
              </a:ext>
            </a:extLst>
          </p:cNvPr>
          <p:cNvSpPr txBox="1"/>
          <p:nvPr/>
        </p:nvSpPr>
        <p:spPr>
          <a:xfrm>
            <a:off x="7086600" y="3944779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Neurotransmitters activate post-synaptic receptors to allow Na</a:t>
            </a:r>
            <a:r>
              <a:rPr lang="en-US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Ca</a:t>
            </a:r>
            <a:r>
              <a:rPr lang="en-US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2+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EB581-BEEB-4A55-BDCF-A4583F0BD0EA}"/>
              </a:ext>
            </a:extLst>
          </p:cNvPr>
          <p:cNvSpPr txBox="1"/>
          <p:nvPr/>
        </p:nvSpPr>
        <p:spPr>
          <a:xfrm>
            <a:off x="1415434" y="4347750"/>
            <a:ext cx="1558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influx of charge re-initiates the AP on the post-synapse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4ADE334-5B87-4DB9-B0D7-68AA39F3C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15201"/>
              </p:ext>
            </p:extLst>
          </p:nvPr>
        </p:nvGraphicFramePr>
        <p:xfrm>
          <a:off x="3096444" y="1923696"/>
          <a:ext cx="869807" cy="927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Image" r:id="rId6" imgW="4571280" imgH="4875840" progId="Photoshop.Image.18">
                  <p:embed/>
                </p:oleObj>
              </mc:Choice>
              <mc:Fallback>
                <p:oleObj name="Image" r:id="rId6" imgW="4571280" imgH="4875840" progId="Photoshop.Image.18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0FEB4D0C-F85F-4610-89A8-B5CE11FF7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6444" y="1923696"/>
                        <a:ext cx="869807" cy="927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B3817B4-3544-431B-A722-7E92844A4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74803"/>
              </p:ext>
            </p:extLst>
          </p:nvPr>
        </p:nvGraphicFramePr>
        <p:xfrm>
          <a:off x="3048000" y="4876800"/>
          <a:ext cx="759821" cy="81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Image" r:id="rId8" imgW="4571280" imgH="4875840" progId="Photoshop.Image.18">
                  <p:embed/>
                </p:oleObj>
              </mc:Choice>
              <mc:Fallback>
                <p:oleObj name="Image" r:id="rId8" imgW="4571280" imgH="4875840" progId="Photoshop.Image.18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4ADE334-5B87-4DB9-B0D7-68AA39F3C5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4876800"/>
                        <a:ext cx="759821" cy="810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5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1" grpId="0"/>
      <p:bldP spid="21" grpId="1"/>
      <p:bldP spid="24" grpId="0"/>
      <p:bldP spid="24" grpId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D587A7-A6D6-4769-94B0-3D343B441F5D}"/>
              </a:ext>
            </a:extLst>
          </p:cNvPr>
          <p:cNvSpPr/>
          <p:nvPr/>
        </p:nvSpPr>
        <p:spPr>
          <a:xfrm>
            <a:off x="1189198" y="0"/>
            <a:ext cx="7921572" cy="6857999"/>
          </a:xfrm>
          <a:prstGeom prst="rect">
            <a:avLst/>
          </a:prstGeom>
          <a:solidFill>
            <a:srgbClr val="D7F5C7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48948-A165-42D3-A5D7-5867EAD1368F}"/>
              </a:ext>
            </a:extLst>
          </p:cNvPr>
          <p:cNvSpPr/>
          <p:nvPr/>
        </p:nvSpPr>
        <p:spPr>
          <a:xfrm>
            <a:off x="1368372" y="914400"/>
            <a:ext cx="7667602" cy="519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0B921E-0C5D-4CEA-B4F1-B81FFC09BF98}"/>
              </a:ext>
            </a:extLst>
          </p:cNvPr>
          <p:cNvSpPr txBox="1">
            <a:spLocks/>
          </p:cNvSpPr>
          <p:nvPr/>
        </p:nvSpPr>
        <p:spPr>
          <a:xfrm>
            <a:off x="1160536" y="-34409"/>
            <a:ext cx="73090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Endocannabinoids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F29C65-4FA6-405E-BDDB-8C52A0548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302268"/>
              </p:ext>
            </p:extLst>
          </p:nvPr>
        </p:nvGraphicFramePr>
        <p:xfrm>
          <a:off x="3902487" y="1218219"/>
          <a:ext cx="4461253" cy="480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2" name="Image" r:id="rId3" imgW="5879160" imgH="6310800" progId="Photoshop.Image.18">
                  <p:embed/>
                </p:oleObj>
              </mc:Choice>
              <mc:Fallback>
                <p:oleObj name="Image" r:id="rId3" imgW="5879160" imgH="63108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487" y="1218219"/>
                        <a:ext cx="4461253" cy="480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519865-C0AA-47F6-8160-1490A2ABFB89}"/>
              </a:ext>
            </a:extLst>
          </p:cNvPr>
          <p:cNvSpPr txBox="1"/>
          <p:nvPr/>
        </p:nvSpPr>
        <p:spPr>
          <a:xfrm>
            <a:off x="1705168" y="3504147"/>
            <a:ext cx="2128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Receptors outside of the synapse detect this excess and synthesize the endocannabinoid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2-arachidonyl-glycerol (2AG)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617920A-2EE7-440C-BF5E-15FBCBF70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93859"/>
              </p:ext>
            </p:extLst>
          </p:nvPr>
        </p:nvGraphicFramePr>
        <p:xfrm>
          <a:off x="7508973" y="3994346"/>
          <a:ext cx="635000" cy="102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" name="Image" r:id="rId5" imgW="774360" imgH="1269720" progId="Photoshop.Image.18">
                  <p:embed/>
                </p:oleObj>
              </mc:Choice>
              <mc:Fallback>
                <p:oleObj name="Image" r:id="rId5" imgW="774360" imgH="12697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8973" y="3994346"/>
                        <a:ext cx="635000" cy="1020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 12">
            <a:extLst>
              <a:ext uri="{FF2B5EF4-FFF2-40B4-BE49-F238E27FC236}">
                <a16:creationId xmlns:a16="http://schemas.microsoft.com/office/drawing/2014/main" id="{50DD5EEA-042F-4716-8414-560C2810096C}"/>
              </a:ext>
            </a:extLst>
          </p:cNvPr>
          <p:cNvSpPr/>
          <p:nvPr/>
        </p:nvSpPr>
        <p:spPr>
          <a:xfrm rot="15846849">
            <a:off x="6415726" y="1763186"/>
            <a:ext cx="739190" cy="4592469"/>
          </a:xfrm>
          <a:prstGeom prst="arc">
            <a:avLst>
              <a:gd name="adj1" fmla="val 16480460"/>
              <a:gd name="adj2" fmla="val 3008575"/>
            </a:avLst>
          </a:prstGeom>
          <a:ln>
            <a:solidFill>
              <a:srgbClr val="FF0000"/>
            </a:solidFill>
            <a:headEnd type="stealth" w="med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E49282-714F-4E36-95D3-19587EED5661}"/>
              </a:ext>
            </a:extLst>
          </p:cNvPr>
          <p:cNvSpPr/>
          <p:nvPr/>
        </p:nvSpPr>
        <p:spPr>
          <a:xfrm>
            <a:off x="1368372" y="6243213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Volkow, N.D., Hampson, A.J., and Baler, R.D. (2017). Don't Worry, Be Happy: Endocannabinoids and Cannabis at the Intersection of Stress and Reward. Annual review of pharmacology and toxicology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57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285-308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C9DF0-7AB7-47C9-B54E-C8B5F3FAFA9C}"/>
              </a:ext>
            </a:extLst>
          </p:cNvPr>
          <p:cNvSpPr txBox="1"/>
          <p:nvPr/>
        </p:nvSpPr>
        <p:spPr>
          <a:xfrm>
            <a:off x="1759117" y="1935174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too many APs occur, excess neurotransmitter spills outside the synapse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6D140C-51E3-442E-87A8-430014252E3D}"/>
              </a:ext>
            </a:extLst>
          </p:cNvPr>
          <p:cNvSpPr/>
          <p:nvPr/>
        </p:nvSpPr>
        <p:spPr>
          <a:xfrm>
            <a:off x="5943600" y="4685784"/>
            <a:ext cx="1484462" cy="133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81CE58-BD7F-4E12-BF14-EF0798A3264E}"/>
              </a:ext>
            </a:extLst>
          </p:cNvPr>
          <p:cNvSpPr/>
          <p:nvPr/>
        </p:nvSpPr>
        <p:spPr>
          <a:xfrm>
            <a:off x="4272662" y="4815019"/>
            <a:ext cx="728926" cy="632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791997-7D94-46B4-9483-CB7359BDE49B}"/>
              </a:ext>
            </a:extLst>
          </p:cNvPr>
          <p:cNvSpPr txBox="1"/>
          <p:nvPr/>
        </p:nvSpPr>
        <p:spPr>
          <a:xfrm>
            <a:off x="6183532" y="5149246"/>
            <a:ext cx="1150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2-arachidonyl glycerol (2-AG)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1D0955-1F4A-46D8-BF37-8CA4D7CA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862" y="4805031"/>
            <a:ext cx="1275937" cy="10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1" grpId="0"/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C6C6A-7602-446F-BF60-86574379CD11}"/>
              </a:ext>
            </a:extLst>
          </p:cNvPr>
          <p:cNvSpPr/>
          <p:nvPr/>
        </p:nvSpPr>
        <p:spPr>
          <a:xfrm>
            <a:off x="1215122" y="0"/>
            <a:ext cx="7928878" cy="6860628"/>
          </a:xfrm>
          <a:prstGeom prst="rect">
            <a:avLst/>
          </a:prstGeom>
          <a:solidFill>
            <a:srgbClr val="D7F5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that inhibit the calcium channels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37D3E3-BB32-490F-9073-CA73DB68A448}"/>
              </a:ext>
            </a:extLst>
          </p:cNvPr>
          <p:cNvSpPr/>
          <p:nvPr/>
        </p:nvSpPr>
        <p:spPr>
          <a:xfrm>
            <a:off x="1447800" y="1415142"/>
            <a:ext cx="6695640" cy="5083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01C8E55-A47B-4366-BCEE-487C9BF7B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14" y="1415142"/>
            <a:ext cx="4714936" cy="5088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F0B921E-0C5D-4CEA-B4F1-B81FFC09BF98}"/>
              </a:ext>
            </a:extLst>
          </p:cNvPr>
          <p:cNvSpPr txBox="1">
            <a:spLocks/>
          </p:cNvSpPr>
          <p:nvPr/>
        </p:nvSpPr>
        <p:spPr>
          <a:xfrm>
            <a:off x="762000" y="35682"/>
            <a:ext cx="7848600" cy="1230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Endocannabinoids regulate Neurotransmission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19865-C0AA-47F6-8160-1490A2ABFB89}"/>
              </a:ext>
            </a:extLst>
          </p:cNvPr>
          <p:cNvSpPr txBox="1"/>
          <p:nvPr/>
        </p:nvSpPr>
        <p:spPr>
          <a:xfrm>
            <a:off x="1584764" y="3584252"/>
            <a:ext cx="2163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2-AG migrates backwards across the synapse to activate  pre-synaptic Cannabinoid receptors (CB1)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91A074-D04A-4DC2-B10C-5139C85F4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14830"/>
              </p:ext>
            </p:extLst>
          </p:nvPr>
        </p:nvGraphicFramePr>
        <p:xfrm>
          <a:off x="5539411" y="3199234"/>
          <a:ext cx="2237184" cy="1233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" name="Image" r:id="rId5" imgW="3288600" imgH="1739520" progId="Photoshop.Image.18">
                  <p:embed/>
                </p:oleObj>
              </mc:Choice>
              <mc:Fallback>
                <p:oleObj name="Image" r:id="rId5" imgW="3288600" imgH="17395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9411" y="3199234"/>
                        <a:ext cx="2237184" cy="1233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5">
            <a:extLst>
              <a:ext uri="{FF2B5EF4-FFF2-40B4-BE49-F238E27FC236}">
                <a16:creationId xmlns:a16="http://schemas.microsoft.com/office/drawing/2014/main" id="{7B2F7773-F834-4BE3-AC66-7C4A145FDA1F}"/>
              </a:ext>
            </a:extLst>
          </p:cNvPr>
          <p:cNvSpPr/>
          <p:nvPr/>
        </p:nvSpPr>
        <p:spPr>
          <a:xfrm rot="16729979">
            <a:off x="5611227" y="2184596"/>
            <a:ext cx="755983" cy="2572788"/>
          </a:xfrm>
          <a:prstGeom prst="arc">
            <a:avLst>
              <a:gd name="adj1" fmla="val 16675344"/>
              <a:gd name="adj2" fmla="val 2236508"/>
            </a:avLst>
          </a:prstGeom>
          <a:ln>
            <a:solidFill>
              <a:srgbClr val="FF0000"/>
            </a:solidFill>
            <a:headEnd type="none" w="med" len="lg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F055C5-3E58-43C9-AF00-FFAFBA0A62FE}"/>
              </a:ext>
            </a:extLst>
          </p:cNvPr>
          <p:cNvSpPr/>
          <p:nvPr/>
        </p:nvSpPr>
        <p:spPr>
          <a:xfrm>
            <a:off x="5299142" y="1538073"/>
            <a:ext cx="276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CB1 releases subunits which inhibit calcium channels and reduce neurotransmission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EFB3A68-FEF3-4FA9-A339-3BDCF7237F8B}"/>
              </a:ext>
            </a:extLst>
          </p:cNvPr>
          <p:cNvSpPr/>
          <p:nvPr/>
        </p:nvSpPr>
        <p:spPr>
          <a:xfrm rot="10344128">
            <a:off x="3351130" y="3519048"/>
            <a:ext cx="1142624" cy="1923526"/>
          </a:xfrm>
          <a:prstGeom prst="arc">
            <a:avLst>
              <a:gd name="adj1" fmla="val 17851904"/>
              <a:gd name="adj2" fmla="val 5725442"/>
            </a:avLst>
          </a:prstGeom>
          <a:ln>
            <a:solidFill>
              <a:srgbClr val="FF0000"/>
            </a:solidFill>
            <a:headEnd type="none" w="med" len="lg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B745C32-6989-4652-B140-3F88240FB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06177"/>
              </p:ext>
            </p:extLst>
          </p:nvPr>
        </p:nvGraphicFramePr>
        <p:xfrm>
          <a:off x="4611061" y="3211230"/>
          <a:ext cx="494449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" name="Image" r:id="rId7" imgW="647280" imgH="355320" progId="Photoshop.Image.18">
                  <p:embed/>
                </p:oleObj>
              </mc:Choice>
              <mc:Fallback>
                <p:oleObj name="Image" r:id="rId7" imgW="647280" imgH="355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1061" y="3211230"/>
                        <a:ext cx="494449" cy="27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4CBDB4-4AFC-4960-9B3C-6CC08F9DC692}"/>
              </a:ext>
            </a:extLst>
          </p:cNvPr>
          <p:cNvCxnSpPr/>
          <p:nvPr/>
        </p:nvCxnSpPr>
        <p:spPr>
          <a:xfrm flipH="1">
            <a:off x="5871430" y="3420941"/>
            <a:ext cx="599171" cy="621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9DA8D9-674B-4608-B130-E8BBF3B6E314}"/>
              </a:ext>
            </a:extLst>
          </p:cNvPr>
          <p:cNvSpPr txBox="1"/>
          <p:nvPr/>
        </p:nvSpPr>
        <p:spPr>
          <a:xfrm>
            <a:off x="5683778" y="4988101"/>
            <a:ext cx="2317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2-AG modulates neurotransmission where and when needed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(unlike THC)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9B72C4-D980-432E-A6B3-2AE294992C0E}"/>
              </a:ext>
            </a:extLst>
          </p:cNvPr>
          <p:cNvSpPr/>
          <p:nvPr/>
        </p:nvSpPr>
        <p:spPr>
          <a:xfrm>
            <a:off x="1355521" y="6461427"/>
            <a:ext cx="7788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Volkow, N.D., Hampson, A.J., and Baler, R.D. (2017). Don't Worry, Be Happy: Endocannabinoids and Cannabis at the Intersection of Stress and Reward. Annual review of pharmacology and toxicology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57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285-308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13D454-D7D1-4DAF-9E05-A68A6EDDD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5799" y="4988101"/>
            <a:ext cx="1218628" cy="917641"/>
          </a:xfrm>
          <a:prstGeom prst="rect">
            <a:avLst/>
          </a:prstGeom>
        </p:spPr>
      </p:pic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C4F03463-8347-4DE6-8B85-2F9F9C1498CB}"/>
              </a:ext>
            </a:extLst>
          </p:cNvPr>
          <p:cNvSpPr/>
          <p:nvPr/>
        </p:nvSpPr>
        <p:spPr>
          <a:xfrm>
            <a:off x="4292367" y="2622960"/>
            <a:ext cx="868490" cy="578139"/>
          </a:xfrm>
          <a:custGeom>
            <a:avLst/>
            <a:gdLst>
              <a:gd name="connsiteX0" fmla="*/ 0 w 1095382"/>
              <a:gd name="connsiteY0" fmla="*/ 80834 h 485001"/>
              <a:gd name="connsiteX1" fmla="*/ 80834 w 1095382"/>
              <a:gd name="connsiteY1" fmla="*/ 0 h 485001"/>
              <a:gd name="connsiteX2" fmla="*/ 1014549 w 1095382"/>
              <a:gd name="connsiteY2" fmla="*/ 0 h 485001"/>
              <a:gd name="connsiteX3" fmla="*/ 1095383 w 1095382"/>
              <a:gd name="connsiteY3" fmla="*/ 80834 h 485001"/>
              <a:gd name="connsiteX4" fmla="*/ 1095382 w 1095382"/>
              <a:gd name="connsiteY4" fmla="*/ 404168 h 485001"/>
              <a:gd name="connsiteX5" fmla="*/ 1014548 w 1095382"/>
              <a:gd name="connsiteY5" fmla="*/ 485002 h 485001"/>
              <a:gd name="connsiteX6" fmla="*/ 80834 w 1095382"/>
              <a:gd name="connsiteY6" fmla="*/ 485001 h 485001"/>
              <a:gd name="connsiteX7" fmla="*/ 0 w 1095382"/>
              <a:gd name="connsiteY7" fmla="*/ 404167 h 485001"/>
              <a:gd name="connsiteX8" fmla="*/ 0 w 1095382"/>
              <a:gd name="connsiteY8" fmla="*/ 80834 h 485001"/>
              <a:gd name="connsiteX0" fmla="*/ 0 w 1095383"/>
              <a:gd name="connsiteY0" fmla="*/ 80834 h 485002"/>
              <a:gd name="connsiteX1" fmla="*/ 80834 w 1095383"/>
              <a:gd name="connsiteY1" fmla="*/ 0 h 485002"/>
              <a:gd name="connsiteX2" fmla="*/ 1014549 w 1095383"/>
              <a:gd name="connsiteY2" fmla="*/ 0 h 485002"/>
              <a:gd name="connsiteX3" fmla="*/ 1095383 w 1095383"/>
              <a:gd name="connsiteY3" fmla="*/ 80834 h 485002"/>
              <a:gd name="connsiteX4" fmla="*/ 1095382 w 1095383"/>
              <a:gd name="connsiteY4" fmla="*/ 404168 h 485002"/>
              <a:gd name="connsiteX5" fmla="*/ 1014548 w 1095383"/>
              <a:gd name="connsiteY5" fmla="*/ 485002 h 485002"/>
              <a:gd name="connsiteX6" fmla="*/ 80834 w 1095383"/>
              <a:gd name="connsiteY6" fmla="*/ 485001 h 485002"/>
              <a:gd name="connsiteX7" fmla="*/ 0 w 1095383"/>
              <a:gd name="connsiteY7" fmla="*/ 286721 h 485002"/>
              <a:gd name="connsiteX8" fmla="*/ 0 w 1095383"/>
              <a:gd name="connsiteY8" fmla="*/ 80834 h 485002"/>
              <a:gd name="connsiteX0" fmla="*/ 0 w 1095383"/>
              <a:gd name="connsiteY0" fmla="*/ 80834 h 485002"/>
              <a:gd name="connsiteX1" fmla="*/ 80834 w 1095383"/>
              <a:gd name="connsiteY1" fmla="*/ 0 h 485002"/>
              <a:gd name="connsiteX2" fmla="*/ 1014549 w 1095383"/>
              <a:gd name="connsiteY2" fmla="*/ 0 h 485002"/>
              <a:gd name="connsiteX3" fmla="*/ 1095383 w 1095383"/>
              <a:gd name="connsiteY3" fmla="*/ 80834 h 485002"/>
              <a:gd name="connsiteX4" fmla="*/ 1095382 w 1095383"/>
              <a:gd name="connsiteY4" fmla="*/ 404168 h 485002"/>
              <a:gd name="connsiteX5" fmla="*/ 1014548 w 1095383"/>
              <a:gd name="connsiteY5" fmla="*/ 485002 h 485002"/>
              <a:gd name="connsiteX6" fmla="*/ 240224 w 1095383"/>
              <a:gd name="connsiteY6" fmla="*/ 141052 h 485002"/>
              <a:gd name="connsiteX7" fmla="*/ 0 w 1095383"/>
              <a:gd name="connsiteY7" fmla="*/ 286721 h 485002"/>
              <a:gd name="connsiteX8" fmla="*/ 0 w 1095383"/>
              <a:gd name="connsiteY8" fmla="*/ 80834 h 485002"/>
              <a:gd name="connsiteX0" fmla="*/ 0 w 1095383"/>
              <a:gd name="connsiteY0" fmla="*/ 80834 h 485002"/>
              <a:gd name="connsiteX1" fmla="*/ 80834 w 1095383"/>
              <a:gd name="connsiteY1" fmla="*/ 0 h 485002"/>
              <a:gd name="connsiteX2" fmla="*/ 1014549 w 1095383"/>
              <a:gd name="connsiteY2" fmla="*/ 0 h 485002"/>
              <a:gd name="connsiteX3" fmla="*/ 1095383 w 1095383"/>
              <a:gd name="connsiteY3" fmla="*/ 80834 h 485002"/>
              <a:gd name="connsiteX4" fmla="*/ 1095382 w 1095383"/>
              <a:gd name="connsiteY4" fmla="*/ 404168 h 485002"/>
              <a:gd name="connsiteX5" fmla="*/ 1014548 w 1095383"/>
              <a:gd name="connsiteY5" fmla="*/ 485002 h 485002"/>
              <a:gd name="connsiteX6" fmla="*/ 240224 w 1095383"/>
              <a:gd name="connsiteY6" fmla="*/ 141052 h 485002"/>
              <a:gd name="connsiteX7" fmla="*/ 0 w 1095383"/>
              <a:gd name="connsiteY7" fmla="*/ 286721 h 485002"/>
              <a:gd name="connsiteX8" fmla="*/ 0 w 1095383"/>
              <a:gd name="connsiteY8" fmla="*/ 80834 h 485002"/>
              <a:gd name="connsiteX0" fmla="*/ 0 w 1138032"/>
              <a:gd name="connsiteY0" fmla="*/ 80834 h 577281"/>
              <a:gd name="connsiteX1" fmla="*/ 80834 w 1138032"/>
              <a:gd name="connsiteY1" fmla="*/ 0 h 577281"/>
              <a:gd name="connsiteX2" fmla="*/ 1014549 w 1138032"/>
              <a:gd name="connsiteY2" fmla="*/ 0 h 577281"/>
              <a:gd name="connsiteX3" fmla="*/ 1095383 w 1138032"/>
              <a:gd name="connsiteY3" fmla="*/ 80834 h 577281"/>
              <a:gd name="connsiteX4" fmla="*/ 1095382 w 1138032"/>
              <a:gd name="connsiteY4" fmla="*/ 404168 h 577281"/>
              <a:gd name="connsiteX5" fmla="*/ 519597 w 1138032"/>
              <a:gd name="connsiteY5" fmla="*/ 577281 h 577281"/>
              <a:gd name="connsiteX6" fmla="*/ 240224 w 1138032"/>
              <a:gd name="connsiteY6" fmla="*/ 141052 h 577281"/>
              <a:gd name="connsiteX7" fmla="*/ 0 w 1138032"/>
              <a:gd name="connsiteY7" fmla="*/ 286721 h 577281"/>
              <a:gd name="connsiteX8" fmla="*/ 0 w 1138032"/>
              <a:gd name="connsiteY8" fmla="*/ 80834 h 577281"/>
              <a:gd name="connsiteX0" fmla="*/ 0 w 1138032"/>
              <a:gd name="connsiteY0" fmla="*/ 80834 h 577281"/>
              <a:gd name="connsiteX1" fmla="*/ 80834 w 1138032"/>
              <a:gd name="connsiteY1" fmla="*/ 0 h 577281"/>
              <a:gd name="connsiteX2" fmla="*/ 1014549 w 1138032"/>
              <a:gd name="connsiteY2" fmla="*/ 0 h 577281"/>
              <a:gd name="connsiteX3" fmla="*/ 1095383 w 1138032"/>
              <a:gd name="connsiteY3" fmla="*/ 80834 h 577281"/>
              <a:gd name="connsiteX4" fmla="*/ 1095382 w 1138032"/>
              <a:gd name="connsiteY4" fmla="*/ 404168 h 577281"/>
              <a:gd name="connsiteX5" fmla="*/ 519597 w 1138032"/>
              <a:gd name="connsiteY5" fmla="*/ 577281 h 577281"/>
              <a:gd name="connsiteX6" fmla="*/ 382837 w 1138032"/>
              <a:gd name="connsiteY6" fmla="*/ 157830 h 577281"/>
              <a:gd name="connsiteX7" fmla="*/ 0 w 1138032"/>
              <a:gd name="connsiteY7" fmla="*/ 286721 h 577281"/>
              <a:gd name="connsiteX8" fmla="*/ 0 w 1138032"/>
              <a:gd name="connsiteY8" fmla="*/ 80834 h 577281"/>
              <a:gd name="connsiteX0" fmla="*/ 0 w 1138032"/>
              <a:gd name="connsiteY0" fmla="*/ 80834 h 577281"/>
              <a:gd name="connsiteX1" fmla="*/ 80834 w 1138032"/>
              <a:gd name="connsiteY1" fmla="*/ 0 h 577281"/>
              <a:gd name="connsiteX2" fmla="*/ 1014549 w 1138032"/>
              <a:gd name="connsiteY2" fmla="*/ 0 h 577281"/>
              <a:gd name="connsiteX3" fmla="*/ 1095383 w 1138032"/>
              <a:gd name="connsiteY3" fmla="*/ 80834 h 577281"/>
              <a:gd name="connsiteX4" fmla="*/ 1095382 w 1138032"/>
              <a:gd name="connsiteY4" fmla="*/ 404168 h 577281"/>
              <a:gd name="connsiteX5" fmla="*/ 519597 w 1138032"/>
              <a:gd name="connsiteY5" fmla="*/ 577281 h 577281"/>
              <a:gd name="connsiteX6" fmla="*/ 382837 w 1138032"/>
              <a:gd name="connsiteY6" fmla="*/ 157830 h 577281"/>
              <a:gd name="connsiteX7" fmla="*/ 0 w 1138032"/>
              <a:gd name="connsiteY7" fmla="*/ 286721 h 577281"/>
              <a:gd name="connsiteX8" fmla="*/ 0 w 1138032"/>
              <a:gd name="connsiteY8" fmla="*/ 80834 h 577281"/>
              <a:gd name="connsiteX0" fmla="*/ 0 w 1138032"/>
              <a:gd name="connsiteY0" fmla="*/ 80834 h 578139"/>
              <a:gd name="connsiteX1" fmla="*/ 80834 w 1138032"/>
              <a:gd name="connsiteY1" fmla="*/ 0 h 578139"/>
              <a:gd name="connsiteX2" fmla="*/ 1014549 w 1138032"/>
              <a:gd name="connsiteY2" fmla="*/ 0 h 578139"/>
              <a:gd name="connsiteX3" fmla="*/ 1095383 w 1138032"/>
              <a:gd name="connsiteY3" fmla="*/ 80834 h 578139"/>
              <a:gd name="connsiteX4" fmla="*/ 1095382 w 1138032"/>
              <a:gd name="connsiteY4" fmla="*/ 404168 h 578139"/>
              <a:gd name="connsiteX5" fmla="*/ 519597 w 1138032"/>
              <a:gd name="connsiteY5" fmla="*/ 577281 h 578139"/>
              <a:gd name="connsiteX6" fmla="*/ 609599 w 1138032"/>
              <a:gd name="connsiteY6" fmla="*/ 303084 h 578139"/>
              <a:gd name="connsiteX7" fmla="*/ 382837 w 1138032"/>
              <a:gd name="connsiteY7" fmla="*/ 157830 h 578139"/>
              <a:gd name="connsiteX8" fmla="*/ 0 w 1138032"/>
              <a:gd name="connsiteY8" fmla="*/ 286721 h 578139"/>
              <a:gd name="connsiteX9" fmla="*/ 0 w 1138032"/>
              <a:gd name="connsiteY9" fmla="*/ 80834 h 57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032" h="578139">
                <a:moveTo>
                  <a:pt x="0" y="80834"/>
                </a:moveTo>
                <a:cubicBezTo>
                  <a:pt x="0" y="36191"/>
                  <a:pt x="36191" y="0"/>
                  <a:pt x="80834" y="0"/>
                </a:cubicBezTo>
                <a:lnTo>
                  <a:pt x="1014549" y="0"/>
                </a:lnTo>
                <a:cubicBezTo>
                  <a:pt x="1059192" y="0"/>
                  <a:pt x="1095383" y="36191"/>
                  <a:pt x="1095383" y="80834"/>
                </a:cubicBezTo>
                <a:cubicBezTo>
                  <a:pt x="1095383" y="188612"/>
                  <a:pt x="1191346" y="321427"/>
                  <a:pt x="1095382" y="404168"/>
                </a:cubicBezTo>
                <a:cubicBezTo>
                  <a:pt x="999418" y="486909"/>
                  <a:pt x="632719" y="588536"/>
                  <a:pt x="519597" y="577281"/>
                </a:cubicBezTo>
                <a:cubicBezTo>
                  <a:pt x="406475" y="566026"/>
                  <a:pt x="632392" y="372993"/>
                  <a:pt x="609599" y="303084"/>
                </a:cubicBezTo>
                <a:cubicBezTo>
                  <a:pt x="586806" y="233176"/>
                  <a:pt x="452279" y="166150"/>
                  <a:pt x="382837" y="157830"/>
                </a:cubicBezTo>
                <a:cubicBezTo>
                  <a:pt x="338194" y="157830"/>
                  <a:pt x="0" y="331364"/>
                  <a:pt x="0" y="286721"/>
                </a:cubicBezTo>
                <a:lnTo>
                  <a:pt x="0" y="8083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3000">
                <a:srgbClr val="A53633"/>
              </a:gs>
              <a:gs pos="100000">
                <a:schemeClr val="accent2">
                  <a:shade val="100000"/>
                  <a:satMod val="115000"/>
                  <a:lumMod val="76000"/>
                  <a:lumOff val="24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97060E-37BB-4A6F-9C65-D0FD3CB52F4C}"/>
              </a:ext>
            </a:extLst>
          </p:cNvPr>
          <p:cNvSpPr/>
          <p:nvPr/>
        </p:nvSpPr>
        <p:spPr>
          <a:xfrm>
            <a:off x="1482078" y="2581552"/>
            <a:ext cx="275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enzyme MAGL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breaks down  2-AG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so restores neurotransmission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59776E2-E288-4EA5-B206-F687A5B1C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772" y="2904672"/>
            <a:ext cx="503217" cy="3346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731B03E-F717-4ECC-B2B7-B825FF7BC0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2652" y="2713715"/>
            <a:ext cx="910737" cy="8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2778 L -0.00746 0.02801 L -0.01389 0.01551 C -0.01458 0.01412 -0.0151 0.01297 -0.0158 0.01181 C -0.01649 0.01065 -0.01684 0.00903 -0.01771 0.0081 L -0.02031 0.0044 C -0.02274 -0.00671 -0.02153 -0.00139 -0.02413 -0.01157 C -0.0243 -0.01273 -0.02413 -0.01435 -0.025 -0.01504 L -0.02778 -0.01759 C -0.0283 -0.0206 -0.02864 -0.02315 -0.02951 -0.02615 C -0.03038 -0.02893 -0.03142 -0.03194 -0.03229 -0.03472 C -0.03246 -0.03541 -0.03298 -0.04768 -0.0342 -0.05069 C -0.03489 -0.05254 -0.03594 -0.05393 -0.03698 -0.05555 C -0.03715 -0.05671 -0.03767 -0.05787 -0.03785 -0.05926 C -0.03854 -0.06412 -0.03854 -0.07014 -0.03975 -0.075 C -0.0401 -0.07708 -0.04097 -0.07916 -0.04149 -0.08125 C -0.04184 -0.08287 -0.04219 -0.08449 -0.04236 -0.08611 C -0.04271 -0.08819 -0.04288 -0.09027 -0.0434 -0.09213 C -0.04375 -0.09352 -0.04462 -0.09467 -0.04514 -0.09583 C -0.04548 -0.09838 -0.04566 -0.10069 -0.04618 -0.10324 C -0.04861 -0.1169 -0.04705 -0.1044 -0.04982 -0.11666 C -0.05017 -0.11875 -0.05035 -0.12083 -0.05069 -0.12268 C -0.05087 -0.12407 -0.05139 -0.12523 -0.05156 -0.12639 C -0.05225 -0.13495 -0.05139 -0.14398 -0.05347 -0.15208 L -0.05538 -0.15949 C -0.0559 -0.16713 -0.05764 -0.175 -0.05712 -0.18264 C -0.05625 -0.19977 -0.05573 -0.2169 -0.05434 -0.23402 C -0.05416 -0.2375 -0.05312 -0.24051 -0.0526 -0.24398 C -0.05225 -0.2456 -0.05208 -0.24722 -0.05156 -0.24884 C -0.05 -0.25509 -0.04896 -0.25995 -0.04705 -0.26597 C -0.04653 -0.26759 -0.04566 -0.26898 -0.04514 -0.27083 C -0.04479 -0.27245 -0.04479 -0.27407 -0.04427 -0.27569 C -0.04166 -0.28287 -0.04166 -0.28217 -0.03785 -0.28541 C -0.03611 -0.29259 -0.03819 -0.2868 -0.03142 -0.29282 C -0.03038 -0.29375 -0.02969 -0.29537 -0.02864 -0.29652 C -0.02743 -0.29768 -0.02083 -0.30254 -0.01857 -0.3037 C -0.01771 -0.3044 -0.01666 -0.3044 -0.0158 -0.30509 C -0.01475 -0.30578 -0.01406 -0.30671 -0.01302 -0.3074 C -0.01111 -0.30879 -0.00746 -0.30949 -0.00573 -0.30995 C -0.00451 -0.31065 -0.0033 -0.3118 -0.00208 -0.31227 C 0.00347 -0.31481 0.00781 -0.31551 0.01354 -0.31597 C 0.01476 -0.3162 0.01597 -0.31597 0.01736 -0.31597 " pathEditMode="relative" rAng="0" ptsTypes="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719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828 L 0.01094 -0.01828 C 0.01302 -0.0206 0.01493 -0.02361 0.01719 -0.02569 C 0.0184 -0.02639 0.01997 -0.02569 0.02101 -0.02685 C 0.02257 -0.02847 0.02309 -0.03125 0.02465 -0.03287 C 0.02535 -0.03379 0.02656 -0.03356 0.02743 -0.03426 C 0.0342 -0.03796 0.02778 -0.03588 0.03646 -0.03773 C 0.03802 -0.03865 0.03958 -0.03958 0.04115 -0.04027 C 0.04288 -0.0412 0.0467 -0.04259 0.0467 -0.04259 L 0.16875 -0.04143 C 0.17031 -0.04143 0.17222 -0.03541 0.17326 -0.03426 C 0.175 -0.03217 0.17726 -0.03125 0.17882 -0.02916 C 0.18229 -0.02453 0.18038 -0.02662 0.1842 -0.02315 C 0.1849 -0.02199 0.18542 -0.0206 0.18611 -0.01944 C 0.18698 -0.01805 0.18819 -0.01713 0.18889 -0.01574 C 0.18941 -0.01481 0.18941 -0.01342 0.18976 -0.01203 C 0.19149 -0.00694 0.19167 -0.00694 0.19444 -0.00231 C 0.19462 -0.00115 0.19479 0.00023 0.19531 0.00139 C 0.19583 0.00255 0.19705 0.00348 0.19705 0.0051 C 0.19722 0.00625 0.19618 0.0169 0.19531 0.01968 C 0.19479 0.02107 0.19392 0.02199 0.1934 0.02338 C 0.19201 0.02709 0.19306 0.02801 0.19063 0.03195 C 0.18993 0.0331 0.18872 0.03334 0.18802 0.03426 C 0.18698 0.03542 0.18646 0.03727 0.18524 0.03797 C 0.18403 0.03866 0.18281 0.03797 0.1816 0.03797 " pathEditMode="relative" ptsTypes="AAAAAAAAAAAAAAAAAAAAAAA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139 L -0.00157 0.00139 C -0.0033 -0.00023 -0.00539 -0.00138 -0.00678 -0.00347 C -0.00747 -0.00486 -0.00678 -0.00694 -0.00747 -0.00833 C -0.00816 -0.00995 -0.01042 -0.01226 -0.01042 -0.01226 C -0.01112 -0.01412 -0.01164 -0.0162 -0.0125 -0.01805 C -0.01285 -0.01875 -0.01355 -0.01921 -0.01389 -0.0199 C -0.01459 -0.02083 -0.01493 -0.02199 -0.01546 -0.02291 C -0.01893 -0.0287 -0.01928 -0.02893 -0.02257 -0.03356 C -0.02309 -0.03587 -0.02327 -0.03819 -0.02414 -0.04027 C -0.02483 -0.04212 -0.02605 -0.04351 -0.02709 -0.04513 C -0.02796 -0.04699 -0.02882 -0.04907 -0.02987 -0.05092 C -0.03351 -0.05717 -0.03629 -0.06064 -0.03924 -0.06643 C -0.04028 -0.06828 -0.0415 -0.07013 -0.04219 -0.07222 C -0.04289 -0.07407 -0.04271 -0.07638 -0.04358 -0.078 C -0.0448 -0.08009 -0.04653 -0.08125 -0.04809 -0.08287 C -0.04896 -0.08518 -0.04983 -0.0875 -0.05087 -0.08958 C -0.05243 -0.09259 -0.05434 -0.09537 -0.05591 -0.09837 C -0.05712 -0.10046 -0.05834 -0.10277 -0.05955 -0.10509 C -0.06059 -0.10671 -0.06164 -0.1081 -0.0625 -0.10995 C -0.06337 -0.11203 -0.06389 -0.11458 -0.06459 -0.11666 C -0.06528 -0.11828 -0.06615 -0.1199 -0.06684 -0.12152 C -0.06823 -0.12916 -0.0665 -0.12152 -0.07049 -0.13009 C -0.07084 -0.13101 -0.07084 -0.13217 -0.07118 -0.1331 C -0.07188 -0.13449 -0.07275 -0.13564 -0.07344 -0.13703 C -0.07761 -0.14606 -0.07171 -0.13495 -0.07622 -0.1456 C -0.07657 -0.14652 -0.07726 -0.14699 -0.07778 -0.14768 C -0.07813 -0.14884 -0.07865 -0.15023 -0.07917 -0.15138 C -0.07952 -0.15231 -0.07952 -0.15347 -0.07987 -0.15439 C -0.08021 -0.15532 -0.08091 -0.15625 -0.08125 -0.15717 C -0.08195 -0.15856 -0.0823 -0.15995 -0.08282 -0.16111 C -0.08299 -0.1625 -0.08316 -0.16388 -0.08351 -0.16504 C -0.08421 -0.16689 -0.08473 -0.16759 -0.08559 -0.16875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1111 L -0.01094 -0.01111 C -0.01424 -0.01482 -0.01754 -0.01806 -0.02049 -0.02176 C -0.02118 -0.02292 -0.02188 -0.02385 -0.02257 -0.02477 C -0.02639 -0.02917 -0.02674 -0.02755 -0.03056 -0.03449 C -0.0323 -0.03727 -0.03629 -0.04422 -0.03785 -0.04792 C -0.0382 -0.04885 -0.0382 -0.05 -0.03855 -0.05093 C -0.03959 -0.05324 -0.04115 -0.05533 -0.04219 -0.05764 C -0.04393 -0.06111 -0.04671 -0.0669 -0.04809 -0.07107 C -0.04844 -0.07246 -0.04827 -0.07385 -0.04879 -0.075 C -0.05087 -0.0794 -0.05608 -0.0875 -0.05608 -0.0875 C -0.05643 -0.08982 -0.0566 -0.09236 -0.05747 -0.09445 C -0.05816 -0.09584 -0.06025 -0.09561 -0.06042 -0.09723 C -0.06077 -0.10926 -0.06025 -0.1213 -0.05886 -0.13311 C -0.05868 -0.13473 -0.05712 -0.13519 -0.05608 -0.13588 C -0.05139 -0.13959 -0.05643 -0.1338 -0.05157 -0.13889 C -0.05105 -0.13936 -0.0507 -0.14028 -0.05018 -0.14074 C -0.04948 -0.14144 -0.04809 -0.1426 -0.04809 -0.1426 " pathEditMode="relative" ptsTypes="AAAAAAAAAAAAAAAA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0.04051 L 0.18542 0.04051 C 0.1842 0.0382 0.18281 0.03611 0.18177 0.03357 C 0.18125 0.03287 0.18142 0.03148 0.1809 0.03079 C 0.18038 0.02963 0.17951 0.02894 0.17882 0.02778 C 0.17778 0.02593 0.17743 0.02315 0.17587 0.02199 C 0.16997 0.01806 0.17604 0.02176 0.17014 0.01922 C 0.16892 0.01852 0.16771 0.01783 0.16649 0.01713 C 0.16441 0.01621 0.16372 0.01598 0.16146 0.01528 C 0.16111 0.01505 0.15712 0.01088 0.15642 0.01042 C 0.15538 0.00996 0.15434 0.00973 0.15347 0.00949 C 0.15156 0.00834 0.14965 0.00672 0.14757 0.00556 C 0.1441 0.00371 0.14479 0.00556 0.14184 0.00371 C 0.14115 0.00324 0.14045 0.00232 0.13976 0.00185 C 0.1375 0.0007 0.13507 0.00047 0.13316 -0.00115 C 0.13194 -0.00208 0.1309 -0.00324 0.12951 -0.00393 C 0.12604 -0.00602 0.12309 -0.00625 0.11944 -0.00694 C 0.11771 -0.00787 0.11615 -0.00902 0.11441 -0.00972 C 0.11337 -0.01018 0.10712 -0.01157 0.10642 -0.0118 C 0.10521 -0.01227 0.10399 -0.01319 0.10278 -0.01365 C 0.09948 -0.01504 0.09722 -0.01574 0.0941 -0.01666 C 0.09115 -0.01713 0.08819 -0.01805 0.08542 -0.01852 C 0.08177 -0.01898 0.07813 -0.01921 0.07448 -0.01944 C 0.07222 -0.02014 0.07014 -0.02129 0.06788 -0.02129 C 0.00347 -0.02222 0.02118 -0.02777 -0.00382 -0.01944 C -0.00451 -0.01875 -0.00521 -0.01805 -0.0059 -0.01759 C -0.0066 -0.01713 -0.00747 -0.01713 -0.00816 -0.01666 C -0.00868 -0.01597 -0.00903 -0.01527 -0.00955 -0.01458 C -0.0099 -0.01273 -0.00972 -0.01065 -0.01024 -0.00879 C -0.01059 -0.00787 -0.01146 -0.00764 -0.01181 -0.00694 C -0.01215 -0.00578 -0.01215 -0.0044 -0.0125 -0.00301 C -0.01267 -0.00208 -0.01285 -0.00115 -0.01319 -0.00023 C -0.01441 0.00301 -0.01389 0.00278 -0.01528 0.00278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 animBg="1"/>
      <p:bldP spid="16" grpId="1" animBg="1"/>
      <p:bldP spid="10" grpId="0"/>
      <p:bldP spid="10" grpId="1"/>
      <p:bldP spid="15" grpId="0" animBg="1"/>
      <p:bldP spid="17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2807" y="0"/>
            <a:ext cx="7924800" cy="6858000"/>
          </a:xfrm>
          <a:prstGeom prst="rect">
            <a:avLst/>
          </a:prstGeom>
          <a:solidFill>
            <a:srgbClr val="D7F5C7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205C2-4CA6-4DB4-B06C-2532F71736B7}"/>
              </a:ext>
            </a:extLst>
          </p:cNvPr>
          <p:cNvSpPr/>
          <p:nvPr/>
        </p:nvSpPr>
        <p:spPr>
          <a:xfrm>
            <a:off x="1494744" y="1546802"/>
            <a:ext cx="7268256" cy="4320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066800" y="258605"/>
            <a:ext cx="7674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PhytoCannabinoids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BDEAD4FA-34DD-4D9F-9631-3512A941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876" y="4721813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CBD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C33FA-6BB1-4286-99CE-3F6DAD371601}"/>
              </a:ext>
            </a:extLst>
          </p:cNvPr>
          <p:cNvSpPr/>
          <p:nvPr/>
        </p:nvSpPr>
        <p:spPr>
          <a:xfrm>
            <a:off x="8305800" y="32004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34CE8E-4AF5-4D5A-8A52-07FCA9D00D5C}"/>
              </a:ext>
            </a:extLst>
          </p:cNvPr>
          <p:cNvGrpSpPr/>
          <p:nvPr/>
        </p:nvGrpSpPr>
        <p:grpSpPr>
          <a:xfrm>
            <a:off x="2294741" y="1749720"/>
            <a:ext cx="5233037" cy="3016150"/>
            <a:chOff x="2287472" y="1323170"/>
            <a:chExt cx="5233037" cy="30161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5F1531-9CF1-4A70-8C00-7CD09F866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7472" y="1323170"/>
              <a:ext cx="5233037" cy="3016150"/>
            </a:xfrm>
            <a:prstGeom prst="rect">
              <a:avLst/>
            </a:prstGeom>
          </p:spPr>
        </p:pic>
        <p:sp>
          <p:nvSpPr>
            <p:cNvPr id="21" name="TextBox 2">
              <a:extLst>
                <a:ext uri="{FF2B5EF4-FFF2-40B4-BE49-F238E27FC236}">
                  <a16:creationId xmlns:a16="http://schemas.microsoft.com/office/drawing/2014/main" id="{C095139F-F6E5-4FB8-B117-3AA7E433E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8559" y="2310885"/>
              <a:ext cx="2210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/>
                <a:t>Cannabigerolic</a:t>
              </a:r>
              <a:r>
                <a:rPr lang="en-US" altLang="en-US" sz="1800" dirty="0"/>
                <a:t> acid</a:t>
              </a:r>
            </a:p>
          </p:txBody>
        </p:sp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01EA15B3-004D-4875-ACF9-D42C67000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764" y="2600980"/>
              <a:ext cx="9316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THCA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Synthase</a:t>
              </a:r>
            </a:p>
          </p:txBody>
        </p:sp>
        <p:sp>
          <p:nvSpPr>
            <p:cNvPr id="28" name="TextBox 2">
              <a:extLst>
                <a:ext uri="{FF2B5EF4-FFF2-40B4-BE49-F238E27FC236}">
                  <a16:creationId xmlns:a16="http://schemas.microsoft.com/office/drawing/2014/main" id="{AC36337F-861F-4BF5-971F-300D3EEBA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0478" y="2677180"/>
              <a:ext cx="9316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CBDA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Synthase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A1787B-0262-48DE-9382-38C3AE86834D}"/>
              </a:ext>
            </a:extLst>
          </p:cNvPr>
          <p:cNvGrpSpPr/>
          <p:nvPr/>
        </p:nvGrpSpPr>
        <p:grpSpPr>
          <a:xfrm>
            <a:off x="3175527" y="3884777"/>
            <a:ext cx="4351945" cy="687223"/>
            <a:chOff x="3170857" y="3546627"/>
            <a:chExt cx="4301883" cy="64225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B06F36-C2B6-4CC1-9543-3B084B1DDD3A}"/>
                </a:ext>
              </a:extLst>
            </p:cNvPr>
            <p:cNvSpPr/>
            <p:nvPr/>
          </p:nvSpPr>
          <p:spPr>
            <a:xfrm>
              <a:off x="3170857" y="3546627"/>
              <a:ext cx="857812" cy="601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289496-890C-49B7-A338-FA9CFD3BE072}"/>
                </a:ext>
              </a:extLst>
            </p:cNvPr>
            <p:cNvSpPr/>
            <p:nvPr/>
          </p:nvSpPr>
          <p:spPr>
            <a:xfrm>
              <a:off x="6614928" y="3587068"/>
              <a:ext cx="857812" cy="60180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BCB571-FA64-41E7-A51E-C682AB793C7D}"/>
              </a:ext>
            </a:extLst>
          </p:cNvPr>
          <p:cNvGrpSpPr/>
          <p:nvPr/>
        </p:nvGrpSpPr>
        <p:grpSpPr>
          <a:xfrm>
            <a:off x="3146619" y="3962400"/>
            <a:ext cx="4168581" cy="522252"/>
            <a:chOff x="3143530" y="3538797"/>
            <a:chExt cx="4225451" cy="521574"/>
          </a:xfrm>
        </p:grpSpPr>
        <p:sp>
          <p:nvSpPr>
            <p:cNvPr id="2" name="Oval 1"/>
            <p:cNvSpPr/>
            <p:nvPr/>
          </p:nvSpPr>
          <p:spPr>
            <a:xfrm>
              <a:off x="3143530" y="3538797"/>
              <a:ext cx="742670" cy="49980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70419A6-D7B7-40BB-94E1-E7146B4BEAD7}"/>
                </a:ext>
              </a:extLst>
            </p:cNvPr>
            <p:cNvSpPr/>
            <p:nvPr/>
          </p:nvSpPr>
          <p:spPr>
            <a:xfrm>
              <a:off x="6626311" y="3560568"/>
              <a:ext cx="742670" cy="49980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2">
            <a:extLst>
              <a:ext uri="{FF2B5EF4-FFF2-40B4-BE49-F238E27FC236}">
                <a16:creationId xmlns:a16="http://schemas.microsoft.com/office/drawing/2014/main" id="{D0555428-CA90-4AF8-A31D-2E150628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170" y="476266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THC</a:t>
            </a: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2A1C554A-16DA-4FCD-9BE7-585B52E4B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372" y="3784669"/>
            <a:ext cx="736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Heat,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4A9F7-370E-4A29-8C54-E65CD4C70F32}"/>
              </a:ext>
            </a:extLst>
          </p:cNvPr>
          <p:cNvSpPr txBox="1"/>
          <p:nvPr/>
        </p:nvSpPr>
        <p:spPr>
          <a:xfrm>
            <a:off x="5521875" y="1999794"/>
            <a:ext cx="235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Cannabinoid Precursor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82C03-0819-4248-9529-B813DAC6A726}"/>
              </a:ext>
            </a:extLst>
          </p:cNvPr>
          <p:cNvGrpSpPr/>
          <p:nvPr/>
        </p:nvGrpSpPr>
        <p:grpSpPr>
          <a:xfrm>
            <a:off x="1664451" y="3462968"/>
            <a:ext cx="6105464" cy="399116"/>
            <a:chOff x="1664451" y="3462968"/>
            <a:chExt cx="6105464" cy="3991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9F5096-0DBD-4FF1-AA05-20E0F8AB4D41}"/>
                </a:ext>
              </a:extLst>
            </p:cNvPr>
            <p:cNvSpPr txBox="1"/>
            <p:nvPr/>
          </p:nvSpPr>
          <p:spPr>
            <a:xfrm>
              <a:off x="6293229" y="3492752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High in Hemp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1D107F-62B5-47E7-83A1-B8A9D35F80EF}"/>
                </a:ext>
              </a:extLst>
            </p:cNvPr>
            <p:cNvSpPr txBox="1"/>
            <p:nvPr/>
          </p:nvSpPr>
          <p:spPr>
            <a:xfrm>
              <a:off x="1664451" y="346296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High in marijuana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6936561-5C3D-46D5-A832-6E31288362D2}"/>
              </a:ext>
            </a:extLst>
          </p:cNvPr>
          <p:cNvSpPr/>
          <p:nvPr/>
        </p:nvSpPr>
        <p:spPr>
          <a:xfrm>
            <a:off x="1554776" y="3061608"/>
            <a:ext cx="6751024" cy="2029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25204</TotalTime>
  <Words>2860</Words>
  <Application>Microsoft Office PowerPoint</Application>
  <PresentationFormat>On-screen Show (4:3)</PresentationFormat>
  <Paragraphs>382</Paragraphs>
  <Slides>32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Neuronal Anatomy</vt:lpstr>
      <vt:lpstr>How Nerves Fire</vt:lpstr>
      <vt:lpstr>Signal Transmission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Hampson</dc:creator>
  <cp:lastModifiedBy>Cheyenne Williams</cp:lastModifiedBy>
  <cp:revision>542</cp:revision>
  <cp:lastPrinted>2018-07-23T15:50:22Z</cp:lastPrinted>
  <dcterms:created xsi:type="dcterms:W3CDTF">2014-07-10T20:21:12Z</dcterms:created>
  <dcterms:modified xsi:type="dcterms:W3CDTF">2018-11-02T14:24:07Z</dcterms:modified>
</cp:coreProperties>
</file>